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10287000" cx="18288000"/>
  <p:notesSz cx="6858000" cy="9144000"/>
  <p:embeddedFontLst>
    <p:embeddedFont>
      <p:font typeface="Roboto"/>
      <p:bold r:id="rId37"/>
      <p:boldItalic r:id="rId38"/>
    </p:embeddedFont>
    <p:embeddedFont>
      <p:font typeface="Arimo"/>
      <p:regular r:id="rId39"/>
      <p:bold r:id="rId40"/>
      <p:italic r:id="rId41"/>
      <p:boldItalic r:id="rId42"/>
    </p:embeddedFont>
    <p:embeddedFont>
      <p:font typeface="Josefin Sans"/>
      <p:regular r:id="rId43"/>
      <p:bold r:id="rId44"/>
      <p:italic r:id="rId45"/>
      <p:boldItalic r:id="rId46"/>
    </p:embeddedFont>
    <p:embeddedFont>
      <p:font typeface="Open Sans ExtraBold"/>
      <p:bold r:id="rId47"/>
      <p:boldItalic r:id="rId48"/>
    </p:embeddedFont>
    <p:embeddedFont>
      <p:font typeface="Open Sans Light"/>
      <p:regular r:id="rId49"/>
      <p:bold r:id="rId50"/>
      <p:italic r:id="rId51"/>
      <p:boldItalic r:id="rId52"/>
    </p:embeddedFont>
    <p:embeddedFont>
      <p:font typeface="Open Sans"/>
      <p:bold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55" roundtripDataSignature="AMtx7mgj+fZvJvTRjlJQc8EeiVXQpjjY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mo-bold.fntdata"/><Relationship Id="rId42" Type="http://schemas.openxmlformats.org/officeDocument/2006/relationships/font" Target="fonts/Arimo-boldItalic.fntdata"/><Relationship Id="rId41" Type="http://schemas.openxmlformats.org/officeDocument/2006/relationships/font" Target="fonts/Arimo-italic.fntdata"/><Relationship Id="rId44" Type="http://schemas.openxmlformats.org/officeDocument/2006/relationships/font" Target="fonts/JosefinSans-bold.fntdata"/><Relationship Id="rId43" Type="http://schemas.openxmlformats.org/officeDocument/2006/relationships/font" Target="fonts/JosefinSans-regular.fntdata"/><Relationship Id="rId46" Type="http://schemas.openxmlformats.org/officeDocument/2006/relationships/font" Target="fonts/JosefinSans-boldItalic.fntdata"/><Relationship Id="rId45" Type="http://schemas.openxmlformats.org/officeDocument/2006/relationships/font" Target="fonts/Josefin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ExtraBold-boldItalic.fntdata"/><Relationship Id="rId47" Type="http://schemas.openxmlformats.org/officeDocument/2006/relationships/font" Target="fonts/OpenSansExtraBold-bold.fntdata"/><Relationship Id="rId49" Type="http://schemas.openxmlformats.org/officeDocument/2006/relationships/font" Target="fonts/OpenSans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-bold.fntdata"/><Relationship Id="rId36" Type="http://schemas.openxmlformats.org/officeDocument/2006/relationships/slide" Target="slides/slide31.xml"/><Relationship Id="rId39" Type="http://schemas.openxmlformats.org/officeDocument/2006/relationships/font" Target="fonts/Arimo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Light-italic.fntdata"/><Relationship Id="rId50" Type="http://schemas.openxmlformats.org/officeDocument/2006/relationships/font" Target="fonts/OpenSansLight-bold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Light-boldItalic.fntdata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2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2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p2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deeplearning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comparaison datasets ,models,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testing with training of models and datasets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into getting 63.87%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then we impelmented this browser extension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that made </a:t>
            </a:r>
            <a:endParaRPr/>
          </a:p>
        </p:txBody>
      </p:sp>
      <p:sp>
        <p:nvSpPr>
          <p:cNvPr id="536" name="Google Shape;536;p2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2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27c0e84e7_2_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g1327c0e84e7_2_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g1327c0e84e7_2_0:notes"/>
          <p:cNvSpPr/>
          <p:nvPr>
            <p:ph idx="3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g1327c0e84e7_2_0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deeplearning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comparaison datasets ,models,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testing with training of models and datasets 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into getting 63.87%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then we impelmented this browser extension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that made more simpler</a:t>
            </a:r>
            <a:endParaRPr/>
          </a:p>
        </p:txBody>
      </p:sp>
      <p:sp>
        <p:nvSpPr>
          <p:cNvPr id="555" name="Google Shape;555;g1327c0e84e7_2_0:notes"/>
          <p:cNvSpPr txBox="1"/>
          <p:nvPr>
            <p:ph idx="11" type="ftr"/>
          </p:nvPr>
        </p:nvSpPr>
        <p:spPr>
          <a:xfrm>
            <a:off x="0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g1327c0e84e7_2_0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3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finally we would’like to thank ms Dorsaf SEBAI for its valuable advice </a:t>
            </a:r>
            <a:endParaRPr/>
          </a:p>
        </p:txBody>
      </p:sp>
      <p:sp>
        <p:nvSpPr>
          <p:cNvPr id="568" name="Google Shape;568;p3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3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koG-xOK7bjsIulXoxwwjtJ1n1AlL5Aei/view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50.png"/><Relationship Id="rId11" Type="http://schemas.openxmlformats.org/officeDocument/2006/relationships/image" Target="../media/image48.png"/><Relationship Id="rId10" Type="http://schemas.openxmlformats.org/officeDocument/2006/relationships/image" Target="../media/image45.png"/><Relationship Id="rId13" Type="http://schemas.openxmlformats.org/officeDocument/2006/relationships/image" Target="../media/image41.png"/><Relationship Id="rId1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44.png"/><Relationship Id="rId15" Type="http://schemas.openxmlformats.org/officeDocument/2006/relationships/image" Target="../media/image46.png"/><Relationship Id="rId14" Type="http://schemas.openxmlformats.org/officeDocument/2006/relationships/image" Target="../media/image43.png"/><Relationship Id="rId17" Type="http://schemas.openxmlformats.org/officeDocument/2006/relationships/image" Target="../media/image53.png"/><Relationship Id="rId16" Type="http://schemas.openxmlformats.org/officeDocument/2006/relationships/image" Target="../media/image52.png"/><Relationship Id="rId5" Type="http://schemas.openxmlformats.org/officeDocument/2006/relationships/image" Target="../media/image37.png"/><Relationship Id="rId19" Type="http://schemas.openxmlformats.org/officeDocument/2006/relationships/image" Target="../media/image47.png"/><Relationship Id="rId6" Type="http://schemas.openxmlformats.org/officeDocument/2006/relationships/image" Target="../media/image39.png"/><Relationship Id="rId18" Type="http://schemas.openxmlformats.org/officeDocument/2006/relationships/image" Target="../media/image51.png"/><Relationship Id="rId7" Type="http://schemas.openxmlformats.org/officeDocument/2006/relationships/image" Target="../media/image40.png"/><Relationship Id="rId8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Relationship Id="rId4" Type="http://schemas.openxmlformats.org/officeDocument/2006/relationships/image" Target="../media/image5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drive.google.com/file/d/1cAOuwRYY-ZvAaJNDvwOWlNd_rlhonWtC/view" TargetMode="External"/><Relationship Id="rId4" Type="http://schemas.openxmlformats.org/officeDocument/2006/relationships/image" Target="../media/image55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jpg"/><Relationship Id="rId4" Type="http://schemas.openxmlformats.org/officeDocument/2006/relationships/image" Target="../media/image61.jpg"/><Relationship Id="rId5" Type="http://schemas.openxmlformats.org/officeDocument/2006/relationships/image" Target="../media/image59.jpg"/><Relationship Id="rId6" Type="http://schemas.openxmlformats.org/officeDocument/2006/relationships/image" Target="../media/image58.jpg"/><Relationship Id="rId7" Type="http://schemas.openxmlformats.org/officeDocument/2006/relationships/image" Target="../media/image62.jpg"/><Relationship Id="rId8" Type="http://schemas.openxmlformats.org/officeDocument/2006/relationships/image" Target="../media/image6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 title="lietomeintr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0"/>
          <p:cNvSpPr/>
          <p:nvPr/>
        </p:nvSpPr>
        <p:spPr>
          <a:xfrm>
            <a:off x="-470362" y="4716654"/>
            <a:ext cx="5182664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" name="Google Shape;235;p10"/>
          <p:cNvGrpSpPr/>
          <p:nvPr/>
        </p:nvGrpSpPr>
        <p:grpSpPr>
          <a:xfrm>
            <a:off x="4712303" y="3189090"/>
            <a:ext cx="8940979" cy="4333363"/>
            <a:chOff x="0" y="0"/>
            <a:chExt cx="11921306" cy="5777817"/>
          </a:xfrm>
        </p:grpSpPr>
        <p:sp>
          <p:nvSpPr>
            <p:cNvPr id="236" name="Google Shape;236;p10"/>
            <p:cNvSpPr/>
            <p:nvPr/>
          </p:nvSpPr>
          <p:spPr>
            <a:xfrm>
              <a:off x="0" y="0"/>
              <a:ext cx="11921306" cy="5777817"/>
            </a:xfrm>
            <a:custGeom>
              <a:rect b="b" l="l" r="r" t="t"/>
              <a:pathLst>
                <a:path extrusionOk="0" h="3556619" w="7338332">
                  <a:moveTo>
                    <a:pt x="0" y="0"/>
                  </a:moveTo>
                  <a:lnTo>
                    <a:pt x="0" y="3556619"/>
                  </a:lnTo>
                  <a:lnTo>
                    <a:pt x="7338332" y="3556619"/>
                  </a:lnTo>
                  <a:lnTo>
                    <a:pt x="7338332" y="0"/>
                  </a:lnTo>
                  <a:lnTo>
                    <a:pt x="0" y="0"/>
                  </a:lnTo>
                  <a:close/>
                  <a:moveTo>
                    <a:pt x="7277372" y="3495659"/>
                  </a:moveTo>
                  <a:lnTo>
                    <a:pt x="59690" y="3495659"/>
                  </a:lnTo>
                  <a:lnTo>
                    <a:pt x="59690" y="59690"/>
                  </a:lnTo>
                  <a:lnTo>
                    <a:pt x="7277372" y="59690"/>
                  </a:lnTo>
                  <a:lnTo>
                    <a:pt x="7277372" y="3495659"/>
                  </a:lnTo>
                  <a:close/>
                </a:path>
              </a:pathLst>
            </a:custGeom>
            <a:solidFill>
              <a:srgbClr val="840C0D"/>
            </a:solidFill>
            <a:ln>
              <a:noFill/>
            </a:ln>
          </p:spPr>
        </p:sp>
        <p:sp>
          <p:nvSpPr>
            <p:cNvPr id="237" name="Google Shape;237;p10"/>
            <p:cNvSpPr txBox="1"/>
            <p:nvPr/>
          </p:nvSpPr>
          <p:spPr>
            <a:xfrm>
              <a:off x="909796" y="1551598"/>
              <a:ext cx="10101715" cy="27317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200" u="none" cap="none" strike="noStrike">
                  <a:solidFill>
                    <a:srgbClr val="251E20"/>
                  </a:solidFill>
                  <a:latin typeface="Roboto"/>
                  <a:ea typeface="Roboto"/>
                  <a:cs typeface="Roboto"/>
                  <a:sym typeface="Roboto"/>
                </a:rPr>
                <a:t>03. STATE OF</a:t>
              </a:r>
              <a:endParaRPr/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200" u="none" cap="none" strike="noStrike">
                  <a:solidFill>
                    <a:srgbClr val="251E20"/>
                  </a:solidFill>
                  <a:latin typeface="Roboto"/>
                  <a:ea typeface="Roboto"/>
                  <a:cs typeface="Roboto"/>
                  <a:sym typeface="Roboto"/>
                </a:rPr>
                <a:t>THE ART</a:t>
              </a:r>
              <a:endParaRPr/>
            </a:p>
          </p:txBody>
        </p:sp>
      </p:grpSp>
      <p:sp>
        <p:nvSpPr>
          <p:cNvPr id="238" name="Google Shape;238;p10"/>
          <p:cNvSpPr/>
          <p:nvPr/>
        </p:nvSpPr>
        <p:spPr>
          <a:xfrm>
            <a:off x="13585915" y="4716654"/>
            <a:ext cx="5182664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1"/>
          <p:cNvSpPr/>
          <p:nvPr/>
        </p:nvSpPr>
        <p:spPr>
          <a:xfrm>
            <a:off x="1664884" y="-1987998"/>
            <a:ext cx="162445" cy="3975996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1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17259300" y="6214437"/>
            <a:ext cx="1409700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329" y="5327504"/>
            <a:ext cx="6845218" cy="366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26063" y="5327504"/>
            <a:ext cx="5004509" cy="366219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1"/>
          <p:cNvSpPr txBox="1"/>
          <p:nvPr/>
        </p:nvSpPr>
        <p:spPr>
          <a:xfrm>
            <a:off x="2108462" y="76200"/>
            <a:ext cx="6128523" cy="2034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DEEP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LEARNING</a:t>
            </a:r>
            <a:endParaRPr/>
          </a:p>
        </p:txBody>
      </p:sp>
      <p:sp>
        <p:nvSpPr>
          <p:cNvPr id="250" name="Google Shape;250;p11"/>
          <p:cNvSpPr txBox="1"/>
          <p:nvPr/>
        </p:nvSpPr>
        <p:spPr>
          <a:xfrm>
            <a:off x="-695820" y="500803"/>
            <a:ext cx="2976390" cy="1217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52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03.</a:t>
            </a:r>
            <a:endParaRPr/>
          </a:p>
        </p:txBody>
      </p:sp>
      <p:sp>
        <p:nvSpPr>
          <p:cNvPr id="251" name="Google Shape;251;p11"/>
          <p:cNvSpPr txBox="1"/>
          <p:nvPr/>
        </p:nvSpPr>
        <p:spPr>
          <a:xfrm>
            <a:off x="1827329" y="2771641"/>
            <a:ext cx="13603243" cy="995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Form of AI derived from Machine Learning and inspired by the structure and function of the brain.</a:t>
            </a:r>
            <a:endParaRPr/>
          </a:p>
        </p:txBody>
      </p:sp>
      <p:sp>
        <p:nvSpPr>
          <p:cNvPr id="252" name="Google Shape;252;p11"/>
          <p:cNvSpPr txBox="1"/>
          <p:nvPr/>
        </p:nvSpPr>
        <p:spPr>
          <a:xfrm>
            <a:off x="1831151" y="4557708"/>
            <a:ext cx="6841396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13538A"/>
                </a:solidFill>
                <a:latin typeface="Roboto"/>
                <a:ea typeface="Roboto"/>
                <a:cs typeface="Roboto"/>
                <a:sym typeface="Roboto"/>
              </a:rPr>
              <a:t>CONVOLUTIONAL NEURAL NETWORKS</a:t>
            </a:r>
            <a:endParaRPr/>
          </a:p>
        </p:txBody>
      </p:sp>
      <p:sp>
        <p:nvSpPr>
          <p:cNvPr id="253" name="Google Shape;253;p11"/>
          <p:cNvSpPr txBox="1"/>
          <p:nvPr/>
        </p:nvSpPr>
        <p:spPr>
          <a:xfrm>
            <a:off x="9348869" y="4558367"/>
            <a:ext cx="6841396" cy="3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13538A"/>
                </a:solidFill>
                <a:latin typeface="Roboto"/>
                <a:ea typeface="Roboto"/>
                <a:cs typeface="Roboto"/>
                <a:sym typeface="Roboto"/>
              </a:rPr>
              <a:t>TRANSFER LEARNING</a:t>
            </a:r>
            <a:endParaRPr/>
          </a:p>
        </p:txBody>
      </p:sp>
      <p:sp>
        <p:nvSpPr>
          <p:cNvPr id="254" name="Google Shape;254;p11"/>
          <p:cNvSpPr txBox="1"/>
          <p:nvPr/>
        </p:nvSpPr>
        <p:spPr>
          <a:xfrm>
            <a:off x="17390840" y="1047750"/>
            <a:ext cx="513755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2"/>
          <p:cNvSpPr/>
          <p:nvPr/>
        </p:nvSpPr>
        <p:spPr>
          <a:xfrm>
            <a:off x="1664884" y="-1987998"/>
            <a:ext cx="162445" cy="3975996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2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2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2"/>
          <p:cNvSpPr/>
          <p:nvPr/>
        </p:nvSpPr>
        <p:spPr>
          <a:xfrm>
            <a:off x="17259300" y="6214437"/>
            <a:ext cx="1409700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1919" y="7000796"/>
            <a:ext cx="10419111" cy="2642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1919" y="2347103"/>
            <a:ext cx="10419111" cy="326145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2"/>
          <p:cNvSpPr txBox="1"/>
          <p:nvPr/>
        </p:nvSpPr>
        <p:spPr>
          <a:xfrm>
            <a:off x="2108462" y="76200"/>
            <a:ext cx="6128523" cy="2034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EXISTING MODELS</a:t>
            </a:r>
            <a:endParaRPr/>
          </a:p>
        </p:txBody>
      </p:sp>
      <p:sp>
        <p:nvSpPr>
          <p:cNvPr id="266" name="Google Shape;266;p12"/>
          <p:cNvSpPr txBox="1"/>
          <p:nvPr/>
        </p:nvSpPr>
        <p:spPr>
          <a:xfrm>
            <a:off x="-695820" y="500803"/>
            <a:ext cx="2976390" cy="1217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52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03.</a:t>
            </a:r>
            <a:endParaRPr/>
          </a:p>
        </p:txBody>
      </p:sp>
      <p:sp>
        <p:nvSpPr>
          <p:cNvPr id="267" name="Google Shape;267;p12"/>
          <p:cNvSpPr txBox="1"/>
          <p:nvPr/>
        </p:nvSpPr>
        <p:spPr>
          <a:xfrm>
            <a:off x="222352" y="5823772"/>
            <a:ext cx="404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13538A"/>
                </a:solidFill>
                <a:latin typeface="Roboto"/>
                <a:ea typeface="Roboto"/>
                <a:cs typeface="Roboto"/>
                <a:sym typeface="Roboto"/>
              </a:rPr>
              <a:t>CNN BASED MODELS</a:t>
            </a:r>
            <a:endParaRPr/>
          </a:p>
        </p:txBody>
      </p:sp>
      <p:cxnSp>
        <p:nvCxnSpPr>
          <p:cNvPr id="268" name="Google Shape;268;p12"/>
          <p:cNvCxnSpPr/>
          <p:nvPr/>
        </p:nvCxnSpPr>
        <p:spPr>
          <a:xfrm rot="-1905449">
            <a:off x="4126732" y="5255950"/>
            <a:ext cx="2026457" cy="0"/>
          </a:xfrm>
          <a:prstGeom prst="straightConnector1">
            <a:avLst/>
          </a:prstGeom>
          <a:noFill/>
          <a:ln cap="flat" cmpd="sng" w="47625">
            <a:solidFill>
              <a:srgbClr val="13538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69" name="Google Shape;269;p12"/>
          <p:cNvCxnSpPr/>
          <p:nvPr/>
        </p:nvCxnSpPr>
        <p:spPr>
          <a:xfrm rot="2547186">
            <a:off x="4016331" y="6892110"/>
            <a:ext cx="2026457" cy="0"/>
          </a:xfrm>
          <a:prstGeom prst="straightConnector1">
            <a:avLst/>
          </a:prstGeom>
          <a:noFill/>
          <a:ln cap="flat" cmpd="sng" w="47625">
            <a:solidFill>
              <a:srgbClr val="13538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70" name="Google Shape;270;p12"/>
          <p:cNvSpPr txBox="1"/>
          <p:nvPr/>
        </p:nvSpPr>
        <p:spPr>
          <a:xfrm>
            <a:off x="9719703" y="5666610"/>
            <a:ext cx="404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13538A"/>
                </a:solidFill>
                <a:latin typeface="Roboto"/>
                <a:ea typeface="Roboto"/>
                <a:cs typeface="Roboto"/>
                <a:sym typeface="Roboto"/>
              </a:rPr>
              <a:t>DEEPFACE</a:t>
            </a:r>
            <a:endParaRPr/>
          </a:p>
        </p:txBody>
      </p:sp>
      <p:sp>
        <p:nvSpPr>
          <p:cNvPr id="271" name="Google Shape;271;p12"/>
          <p:cNvSpPr txBox="1"/>
          <p:nvPr/>
        </p:nvSpPr>
        <p:spPr>
          <a:xfrm>
            <a:off x="9857286" y="9747849"/>
            <a:ext cx="404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13538A"/>
                </a:solidFill>
                <a:latin typeface="Roboto"/>
                <a:ea typeface="Roboto"/>
                <a:cs typeface="Roboto"/>
                <a:sym typeface="Roboto"/>
              </a:rPr>
              <a:t>COURSERA</a:t>
            </a:r>
            <a:endParaRPr/>
          </a:p>
        </p:txBody>
      </p:sp>
      <p:sp>
        <p:nvSpPr>
          <p:cNvPr id="272" name="Google Shape;272;p12"/>
          <p:cNvSpPr txBox="1"/>
          <p:nvPr/>
        </p:nvSpPr>
        <p:spPr>
          <a:xfrm>
            <a:off x="17390840" y="1047750"/>
            <a:ext cx="513755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/>
          <p:nvPr/>
        </p:nvSpPr>
        <p:spPr>
          <a:xfrm>
            <a:off x="1664884" y="-1987998"/>
            <a:ext cx="162445" cy="3975996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3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3"/>
          <p:cNvSpPr/>
          <p:nvPr/>
        </p:nvSpPr>
        <p:spPr>
          <a:xfrm>
            <a:off x="17259300" y="6214437"/>
            <a:ext cx="1409700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1" name="Google Shape;281;p13"/>
          <p:cNvCxnSpPr/>
          <p:nvPr/>
        </p:nvCxnSpPr>
        <p:spPr>
          <a:xfrm rot="2426174">
            <a:off x="10345029" y="3712538"/>
            <a:ext cx="2026457" cy="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2" name="Google Shape;282;p13"/>
          <p:cNvCxnSpPr/>
          <p:nvPr/>
        </p:nvCxnSpPr>
        <p:spPr>
          <a:xfrm rot="8508475">
            <a:off x="5068631" y="3742650"/>
            <a:ext cx="2026457" cy="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283" name="Google Shape;283;p13"/>
          <p:cNvPicPr preferRelativeResize="0"/>
          <p:nvPr/>
        </p:nvPicPr>
        <p:blipFill rotWithShape="1">
          <a:blip r:embed="rId3">
            <a:alphaModFix/>
          </a:blip>
          <a:srcRect b="0" l="0" r="990" t="0"/>
          <a:stretch/>
        </p:blipFill>
        <p:spPr>
          <a:xfrm>
            <a:off x="10087362" y="4826880"/>
            <a:ext cx="5283138" cy="405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8682" y="4826880"/>
            <a:ext cx="5299899" cy="405334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3"/>
          <p:cNvSpPr txBox="1"/>
          <p:nvPr/>
        </p:nvSpPr>
        <p:spPr>
          <a:xfrm>
            <a:off x="2108462" y="76200"/>
            <a:ext cx="6128523" cy="2034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EXISTING MODELS</a:t>
            </a:r>
            <a:endParaRPr/>
          </a:p>
        </p:txBody>
      </p:sp>
      <p:sp>
        <p:nvSpPr>
          <p:cNvPr id="286" name="Google Shape;286;p13"/>
          <p:cNvSpPr txBox="1"/>
          <p:nvPr/>
        </p:nvSpPr>
        <p:spPr>
          <a:xfrm>
            <a:off x="-695820" y="500803"/>
            <a:ext cx="2976390" cy="1217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52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03.</a:t>
            </a:r>
            <a:endParaRPr/>
          </a:p>
        </p:txBody>
      </p:sp>
      <p:sp>
        <p:nvSpPr>
          <p:cNvPr id="287" name="Google Shape;287;p13"/>
          <p:cNvSpPr txBox="1"/>
          <p:nvPr/>
        </p:nvSpPr>
        <p:spPr>
          <a:xfrm>
            <a:off x="6892922" y="2526616"/>
            <a:ext cx="4043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13538A"/>
                </a:solidFill>
                <a:latin typeface="Roboto"/>
                <a:ea typeface="Roboto"/>
                <a:cs typeface="Roboto"/>
                <a:sym typeface="Roboto"/>
              </a:rPr>
              <a:t>TL BASED MODELS</a:t>
            </a:r>
            <a:endParaRPr/>
          </a:p>
        </p:txBody>
      </p:sp>
      <p:sp>
        <p:nvSpPr>
          <p:cNvPr id="288" name="Google Shape;288;p13"/>
          <p:cNvSpPr txBox="1"/>
          <p:nvPr/>
        </p:nvSpPr>
        <p:spPr>
          <a:xfrm>
            <a:off x="3416859" y="9042155"/>
            <a:ext cx="404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13538A"/>
                </a:solidFill>
                <a:latin typeface="Roboto"/>
                <a:ea typeface="Roboto"/>
                <a:cs typeface="Roboto"/>
                <a:sym typeface="Roboto"/>
              </a:rPr>
              <a:t>VGG-19</a:t>
            </a:r>
            <a:endParaRPr/>
          </a:p>
        </p:txBody>
      </p:sp>
      <p:sp>
        <p:nvSpPr>
          <p:cNvPr id="289" name="Google Shape;289;p13"/>
          <p:cNvSpPr txBox="1"/>
          <p:nvPr/>
        </p:nvSpPr>
        <p:spPr>
          <a:xfrm>
            <a:off x="10707159" y="9042155"/>
            <a:ext cx="404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13538A"/>
                </a:solidFill>
                <a:latin typeface="Roboto"/>
                <a:ea typeface="Roboto"/>
                <a:cs typeface="Roboto"/>
                <a:sym typeface="Roboto"/>
              </a:rPr>
              <a:t>RESNET-50</a:t>
            </a:r>
            <a:endParaRPr/>
          </a:p>
        </p:txBody>
      </p:sp>
      <p:sp>
        <p:nvSpPr>
          <p:cNvPr id="290" name="Google Shape;290;p13"/>
          <p:cNvSpPr txBox="1"/>
          <p:nvPr/>
        </p:nvSpPr>
        <p:spPr>
          <a:xfrm>
            <a:off x="17390840" y="1047750"/>
            <a:ext cx="513755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4"/>
          <p:cNvSpPr/>
          <p:nvPr/>
        </p:nvSpPr>
        <p:spPr>
          <a:xfrm>
            <a:off x="1691505" y="-1987998"/>
            <a:ext cx="162445" cy="3975996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4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4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4"/>
          <p:cNvSpPr/>
          <p:nvPr/>
        </p:nvSpPr>
        <p:spPr>
          <a:xfrm>
            <a:off x="17259300" y="6214437"/>
            <a:ext cx="1409700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046" y="2582130"/>
            <a:ext cx="15781219" cy="667617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4"/>
          <p:cNvSpPr txBox="1"/>
          <p:nvPr/>
        </p:nvSpPr>
        <p:spPr>
          <a:xfrm>
            <a:off x="2091051" y="540067"/>
            <a:ext cx="5162088" cy="1034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DATASETS</a:t>
            </a:r>
            <a:endParaRPr/>
          </a:p>
        </p:txBody>
      </p:sp>
      <p:sp>
        <p:nvSpPr>
          <p:cNvPr id="301" name="Google Shape;301;p14"/>
          <p:cNvSpPr txBox="1"/>
          <p:nvPr/>
        </p:nvSpPr>
        <p:spPr>
          <a:xfrm>
            <a:off x="-650149" y="500803"/>
            <a:ext cx="2976390" cy="1217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52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03.</a:t>
            </a:r>
            <a:endParaRPr/>
          </a:p>
        </p:txBody>
      </p:sp>
      <p:sp>
        <p:nvSpPr>
          <p:cNvPr id="302" name="Google Shape;302;p14"/>
          <p:cNvSpPr txBox="1"/>
          <p:nvPr/>
        </p:nvSpPr>
        <p:spPr>
          <a:xfrm>
            <a:off x="17390840" y="1047750"/>
            <a:ext cx="513755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13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5"/>
          <p:cNvSpPr/>
          <p:nvPr/>
        </p:nvSpPr>
        <p:spPr>
          <a:xfrm>
            <a:off x="-470362" y="4716654"/>
            <a:ext cx="5182664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15"/>
          <p:cNvGrpSpPr/>
          <p:nvPr/>
        </p:nvGrpSpPr>
        <p:grpSpPr>
          <a:xfrm>
            <a:off x="4712303" y="3189090"/>
            <a:ext cx="8940979" cy="4333363"/>
            <a:chOff x="0" y="0"/>
            <a:chExt cx="11921306" cy="5777817"/>
          </a:xfrm>
        </p:grpSpPr>
        <p:sp>
          <p:nvSpPr>
            <p:cNvPr id="309" name="Google Shape;309;p15"/>
            <p:cNvSpPr/>
            <p:nvPr/>
          </p:nvSpPr>
          <p:spPr>
            <a:xfrm>
              <a:off x="0" y="0"/>
              <a:ext cx="11921306" cy="5777817"/>
            </a:xfrm>
            <a:custGeom>
              <a:rect b="b" l="l" r="r" t="t"/>
              <a:pathLst>
                <a:path extrusionOk="0" h="3556619" w="7338332">
                  <a:moveTo>
                    <a:pt x="0" y="0"/>
                  </a:moveTo>
                  <a:lnTo>
                    <a:pt x="0" y="3556619"/>
                  </a:lnTo>
                  <a:lnTo>
                    <a:pt x="7338332" y="3556619"/>
                  </a:lnTo>
                  <a:lnTo>
                    <a:pt x="7338332" y="0"/>
                  </a:lnTo>
                  <a:lnTo>
                    <a:pt x="0" y="0"/>
                  </a:lnTo>
                  <a:close/>
                  <a:moveTo>
                    <a:pt x="7277372" y="3495659"/>
                  </a:moveTo>
                  <a:lnTo>
                    <a:pt x="59690" y="3495659"/>
                  </a:lnTo>
                  <a:lnTo>
                    <a:pt x="59690" y="59690"/>
                  </a:lnTo>
                  <a:lnTo>
                    <a:pt x="7277372" y="59690"/>
                  </a:lnTo>
                  <a:lnTo>
                    <a:pt x="7277372" y="3495659"/>
                  </a:lnTo>
                  <a:close/>
                </a:path>
              </a:pathLst>
            </a:custGeom>
            <a:solidFill>
              <a:srgbClr val="840C0D"/>
            </a:solidFill>
            <a:ln>
              <a:noFill/>
            </a:ln>
          </p:spPr>
        </p:sp>
        <p:sp>
          <p:nvSpPr>
            <p:cNvPr id="310" name="Google Shape;310;p15"/>
            <p:cNvSpPr txBox="1"/>
            <p:nvPr/>
          </p:nvSpPr>
          <p:spPr>
            <a:xfrm>
              <a:off x="909796" y="1551598"/>
              <a:ext cx="10101715" cy="27317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200" u="none" cap="none" strike="noStrike">
                  <a:solidFill>
                    <a:srgbClr val="251E20"/>
                  </a:solidFill>
                  <a:latin typeface="Roboto"/>
                  <a:ea typeface="Roboto"/>
                  <a:cs typeface="Roboto"/>
                  <a:sym typeface="Roboto"/>
                </a:rPr>
                <a:t>04. MODEL</a:t>
              </a:r>
              <a:endParaRPr/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200" u="none" cap="none" strike="noStrike">
                  <a:solidFill>
                    <a:srgbClr val="251E20"/>
                  </a:solidFill>
                  <a:latin typeface="Roboto"/>
                  <a:ea typeface="Roboto"/>
                  <a:cs typeface="Roboto"/>
                  <a:sym typeface="Roboto"/>
                </a:rPr>
                <a:t>TRAINING</a:t>
              </a:r>
              <a:endParaRPr/>
            </a:p>
          </p:txBody>
        </p:sp>
      </p:grpSp>
      <p:sp>
        <p:nvSpPr>
          <p:cNvPr id="311" name="Google Shape;311;p15"/>
          <p:cNvSpPr/>
          <p:nvPr/>
        </p:nvSpPr>
        <p:spPr>
          <a:xfrm>
            <a:off x="13585915" y="4716654"/>
            <a:ext cx="5182664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6"/>
          <p:cNvSpPr/>
          <p:nvPr/>
        </p:nvSpPr>
        <p:spPr>
          <a:xfrm>
            <a:off x="2026589" y="-1987998"/>
            <a:ext cx="162445" cy="3975996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6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6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6"/>
          <p:cNvSpPr/>
          <p:nvPr/>
        </p:nvSpPr>
        <p:spPr>
          <a:xfrm>
            <a:off x="17259300" y="6214437"/>
            <a:ext cx="1409700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8886" y="3121269"/>
            <a:ext cx="4943252" cy="1433543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6"/>
          <p:cNvSpPr txBox="1"/>
          <p:nvPr/>
        </p:nvSpPr>
        <p:spPr>
          <a:xfrm>
            <a:off x="2516895" y="116205"/>
            <a:ext cx="8566396" cy="2034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TECHNOLOGIES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USED</a:t>
            </a:r>
            <a:endParaRPr/>
          </a:p>
        </p:txBody>
      </p:sp>
      <p:sp>
        <p:nvSpPr>
          <p:cNvPr id="322" name="Google Shape;322;p16"/>
          <p:cNvSpPr txBox="1"/>
          <p:nvPr/>
        </p:nvSpPr>
        <p:spPr>
          <a:xfrm>
            <a:off x="-459495" y="500803"/>
            <a:ext cx="2976390" cy="1217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52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04.</a:t>
            </a:r>
            <a:endParaRPr/>
          </a:p>
        </p:txBody>
      </p:sp>
      <p:sp>
        <p:nvSpPr>
          <p:cNvPr id="323" name="Google Shape;323;p16"/>
          <p:cNvSpPr txBox="1"/>
          <p:nvPr/>
        </p:nvSpPr>
        <p:spPr>
          <a:xfrm>
            <a:off x="17390840" y="1047750"/>
            <a:ext cx="513755" cy="415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15</a:t>
            </a:r>
            <a:endParaRPr/>
          </a:p>
        </p:txBody>
      </p:sp>
      <p:sp>
        <p:nvSpPr>
          <p:cNvPr id="324" name="Google Shape;324;p16"/>
          <p:cNvSpPr txBox="1"/>
          <p:nvPr/>
        </p:nvSpPr>
        <p:spPr>
          <a:xfrm>
            <a:off x="2008513" y="5495094"/>
            <a:ext cx="4988210" cy="2481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Python is an interpreted, high-level, dynamic programming language, widely</a:t>
            </a:r>
            <a:endParaRPr/>
          </a:p>
          <a:p>
            <a:pPr indent="0" lvl="0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51E20"/>
                </a:solidFill>
                <a:latin typeface="Arimo"/>
                <a:ea typeface="Arimo"/>
                <a:cs typeface="Arimo"/>
                <a:sym typeface="Arimo"/>
              </a:rPr>
              <a:t>adopted by the data science community.</a:t>
            </a:r>
            <a:endParaRPr/>
          </a:p>
        </p:txBody>
      </p:sp>
      <p:sp>
        <p:nvSpPr>
          <p:cNvPr id="325" name="Google Shape;325;p16"/>
          <p:cNvSpPr txBox="1"/>
          <p:nvPr/>
        </p:nvSpPr>
        <p:spPr>
          <a:xfrm>
            <a:off x="10118939" y="5450162"/>
            <a:ext cx="4988210" cy="14908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Keras is a deep learning library that provides tools to build and train models.</a:t>
            </a:r>
            <a:endParaRPr/>
          </a:p>
        </p:txBody>
      </p:sp>
      <p:pic>
        <p:nvPicPr>
          <p:cNvPr id="326" name="Google Shape;32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149" y="3266451"/>
            <a:ext cx="5674250" cy="168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7"/>
          <p:cNvSpPr/>
          <p:nvPr/>
        </p:nvSpPr>
        <p:spPr>
          <a:xfrm>
            <a:off x="2026589" y="-1987998"/>
            <a:ext cx="162445" cy="3975996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7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7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7"/>
          <p:cNvSpPr/>
          <p:nvPr/>
        </p:nvSpPr>
        <p:spPr>
          <a:xfrm>
            <a:off x="17259300" y="6214437"/>
            <a:ext cx="1409700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5" name="Google Shape;335;p17"/>
          <p:cNvCxnSpPr/>
          <p:nvPr/>
        </p:nvCxnSpPr>
        <p:spPr>
          <a:xfrm rot="5400000">
            <a:off x="5505435" y="6084218"/>
            <a:ext cx="6734205" cy="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6" name="Google Shape;33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814" y="5680265"/>
            <a:ext cx="6275187" cy="420450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7"/>
          <p:cNvSpPr txBox="1"/>
          <p:nvPr/>
        </p:nvSpPr>
        <p:spPr>
          <a:xfrm>
            <a:off x="2516895" y="116205"/>
            <a:ext cx="8566396" cy="2034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/>
          </a:p>
        </p:txBody>
      </p:sp>
      <p:sp>
        <p:nvSpPr>
          <p:cNvPr id="338" name="Google Shape;338;p17"/>
          <p:cNvSpPr txBox="1"/>
          <p:nvPr/>
        </p:nvSpPr>
        <p:spPr>
          <a:xfrm>
            <a:off x="-459495" y="500803"/>
            <a:ext cx="2976390" cy="1217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52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04.</a:t>
            </a:r>
            <a:endParaRPr/>
          </a:p>
        </p:txBody>
      </p:sp>
      <p:sp>
        <p:nvSpPr>
          <p:cNvPr id="339" name="Google Shape;339;p17"/>
          <p:cNvSpPr txBox="1"/>
          <p:nvPr/>
        </p:nvSpPr>
        <p:spPr>
          <a:xfrm>
            <a:off x="1237802" y="3536718"/>
            <a:ext cx="6041212" cy="1986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We deleted wrong images that don't fit the expressions and removed the disgust emotion since it doesn't have enough images.</a:t>
            </a:r>
            <a:endParaRPr/>
          </a:p>
        </p:txBody>
      </p:sp>
      <p:sp>
        <p:nvSpPr>
          <p:cNvPr id="340" name="Google Shape;340;p17"/>
          <p:cNvSpPr txBox="1"/>
          <p:nvPr/>
        </p:nvSpPr>
        <p:spPr>
          <a:xfrm>
            <a:off x="1797989" y="2873685"/>
            <a:ext cx="4664529" cy="4761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DATA CLEANING</a:t>
            </a:r>
            <a:endParaRPr/>
          </a:p>
        </p:txBody>
      </p:sp>
      <p:sp>
        <p:nvSpPr>
          <p:cNvPr id="341" name="Google Shape;341;p17"/>
          <p:cNvSpPr txBox="1"/>
          <p:nvPr/>
        </p:nvSpPr>
        <p:spPr>
          <a:xfrm>
            <a:off x="17390840" y="1047750"/>
            <a:ext cx="513755" cy="415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endParaRPr/>
          </a:p>
        </p:txBody>
      </p:sp>
      <p:sp>
        <p:nvSpPr>
          <p:cNvPr id="342" name="Google Shape;342;p17"/>
          <p:cNvSpPr txBox="1"/>
          <p:nvPr/>
        </p:nvSpPr>
        <p:spPr>
          <a:xfrm>
            <a:off x="10712479" y="2873685"/>
            <a:ext cx="5151515" cy="4761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DATA AUGMENTATION</a:t>
            </a:r>
            <a:endParaRPr/>
          </a:p>
        </p:txBody>
      </p:sp>
      <p:sp>
        <p:nvSpPr>
          <p:cNvPr id="343" name="Google Shape;343;p17"/>
          <p:cNvSpPr txBox="1"/>
          <p:nvPr/>
        </p:nvSpPr>
        <p:spPr>
          <a:xfrm>
            <a:off x="10353675" y="3536718"/>
            <a:ext cx="6207812" cy="2481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Data augmentation is a technique that increases the size of a dataset without having to </a:t>
            </a:r>
            <a:r>
              <a:rPr b="0" i="0" lang="en-US" sz="2800" u="none" cap="none" strike="noStrike">
                <a:solidFill>
                  <a:srgbClr val="251E20"/>
                </a:solidFill>
                <a:latin typeface="Arimo"/>
                <a:ea typeface="Arimo"/>
                <a:cs typeface="Arimo"/>
                <a:sym typeface="Arimo"/>
              </a:rPr>
              <a:t>collect new data by providing some variation to the photos. </a:t>
            </a:r>
            <a:endParaRPr/>
          </a:p>
        </p:txBody>
      </p:sp>
      <p:sp>
        <p:nvSpPr>
          <p:cNvPr id="344" name="Google Shape;344;p17"/>
          <p:cNvSpPr txBox="1"/>
          <p:nvPr/>
        </p:nvSpPr>
        <p:spPr>
          <a:xfrm>
            <a:off x="10353675" y="6281618"/>
            <a:ext cx="6207812" cy="2976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We applied these augmentations on our dataset: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251E2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Horizontal flip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251E2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Zoom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251E2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Rotation</a:t>
            </a:r>
            <a:endParaRPr/>
          </a:p>
          <a:p>
            <a:pPr indent="-302260" lvl="1" marL="604520" marR="0" rtl="0" algn="l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Clr>
                <a:srgbClr val="251E2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Shear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"/>
          <p:cNvSpPr/>
          <p:nvPr/>
        </p:nvSpPr>
        <p:spPr>
          <a:xfrm>
            <a:off x="2026589" y="-1987998"/>
            <a:ext cx="162445" cy="3975996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8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8"/>
          <p:cNvSpPr/>
          <p:nvPr/>
        </p:nvSpPr>
        <p:spPr>
          <a:xfrm>
            <a:off x="17259300" y="6214437"/>
            <a:ext cx="1409700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159" y="3504149"/>
            <a:ext cx="9275050" cy="604729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8"/>
          <p:cNvSpPr txBox="1"/>
          <p:nvPr/>
        </p:nvSpPr>
        <p:spPr>
          <a:xfrm>
            <a:off x="2516895" y="116205"/>
            <a:ext cx="8566396" cy="2034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MODEL TRAINING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/>
          </a:p>
        </p:txBody>
      </p:sp>
      <p:sp>
        <p:nvSpPr>
          <p:cNvPr id="355" name="Google Shape;355;p18"/>
          <p:cNvSpPr txBox="1"/>
          <p:nvPr/>
        </p:nvSpPr>
        <p:spPr>
          <a:xfrm>
            <a:off x="-459495" y="500803"/>
            <a:ext cx="2976390" cy="1217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52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04.</a:t>
            </a:r>
            <a:endParaRPr/>
          </a:p>
        </p:txBody>
      </p:sp>
      <p:sp>
        <p:nvSpPr>
          <p:cNvPr id="356" name="Google Shape;356;p18"/>
          <p:cNvSpPr txBox="1"/>
          <p:nvPr/>
        </p:nvSpPr>
        <p:spPr>
          <a:xfrm>
            <a:off x="-1470306" y="5508653"/>
            <a:ext cx="10303500" cy="12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26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COURSERA</a:t>
            </a:r>
            <a:endParaRPr/>
          </a:p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2C92D5"/>
              </a:solidFill>
            </a:endParaRPr>
          </a:p>
        </p:txBody>
      </p:sp>
      <p:sp>
        <p:nvSpPr>
          <p:cNvPr id="357" name="Google Shape;357;p18"/>
          <p:cNvSpPr txBox="1"/>
          <p:nvPr/>
        </p:nvSpPr>
        <p:spPr>
          <a:xfrm>
            <a:off x="17390840" y="1047750"/>
            <a:ext cx="513755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17</a:t>
            </a:r>
            <a:endParaRPr/>
          </a:p>
        </p:txBody>
      </p:sp>
      <p:sp>
        <p:nvSpPr>
          <p:cNvPr id="358" name="Google Shape;358;p18"/>
          <p:cNvSpPr txBox="1"/>
          <p:nvPr/>
        </p:nvSpPr>
        <p:spPr>
          <a:xfrm>
            <a:off x="-1470306" y="6597478"/>
            <a:ext cx="103035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26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Accuracy: </a:t>
            </a:r>
            <a:r>
              <a:rPr lang="en-US" sz="5026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59.2%</a:t>
            </a:r>
            <a:endParaRPr/>
          </a:p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2C92D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9"/>
          <p:cNvSpPr/>
          <p:nvPr/>
        </p:nvSpPr>
        <p:spPr>
          <a:xfrm>
            <a:off x="2026589" y="-1987998"/>
            <a:ext cx="162445" cy="3975996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9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9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9"/>
          <p:cNvSpPr/>
          <p:nvPr/>
        </p:nvSpPr>
        <p:spPr>
          <a:xfrm>
            <a:off x="17259300" y="6214437"/>
            <a:ext cx="1409700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9"/>
          <p:cNvSpPr txBox="1"/>
          <p:nvPr/>
        </p:nvSpPr>
        <p:spPr>
          <a:xfrm>
            <a:off x="2516895" y="116205"/>
            <a:ext cx="8566396" cy="2034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MODEL TRAINING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/>
          </a:p>
        </p:txBody>
      </p:sp>
      <p:sp>
        <p:nvSpPr>
          <p:cNvPr id="368" name="Google Shape;368;p19"/>
          <p:cNvSpPr txBox="1"/>
          <p:nvPr/>
        </p:nvSpPr>
        <p:spPr>
          <a:xfrm>
            <a:off x="-459495" y="500803"/>
            <a:ext cx="2976390" cy="1217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52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04.</a:t>
            </a:r>
            <a:endParaRPr/>
          </a:p>
        </p:txBody>
      </p:sp>
      <p:sp>
        <p:nvSpPr>
          <p:cNvPr id="369" name="Google Shape;369;p19"/>
          <p:cNvSpPr txBox="1"/>
          <p:nvPr/>
        </p:nvSpPr>
        <p:spPr>
          <a:xfrm>
            <a:off x="17390840" y="1047750"/>
            <a:ext cx="513755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18</a:t>
            </a:r>
            <a:endParaRPr/>
          </a:p>
        </p:txBody>
      </p:sp>
      <p:pic>
        <p:nvPicPr>
          <p:cNvPr id="370" name="Google Shape;37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159" y="3398430"/>
            <a:ext cx="9275050" cy="615301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9"/>
          <p:cNvSpPr txBox="1"/>
          <p:nvPr/>
        </p:nvSpPr>
        <p:spPr>
          <a:xfrm>
            <a:off x="-1470306" y="5508653"/>
            <a:ext cx="10303500" cy="22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26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DEEPFACE</a:t>
            </a:r>
            <a:endParaRPr/>
          </a:p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26">
              <a:solidFill>
                <a:srgbClr val="251E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19"/>
          <p:cNvSpPr txBox="1"/>
          <p:nvPr/>
        </p:nvSpPr>
        <p:spPr>
          <a:xfrm>
            <a:off x="-1470306" y="6789653"/>
            <a:ext cx="103035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26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Accuracy: </a:t>
            </a:r>
            <a:r>
              <a:rPr lang="en-US" sz="5026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54.2%</a:t>
            </a:r>
            <a:endParaRPr/>
          </a:p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2C92D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/>
          <p:nvPr/>
        </p:nvSpPr>
        <p:spPr>
          <a:xfrm>
            <a:off x="8179777" y="1828897"/>
            <a:ext cx="8940979" cy="7094125"/>
          </a:xfrm>
          <a:custGeom>
            <a:rect b="b" l="l" r="r" t="t"/>
            <a:pathLst>
              <a:path extrusionOk="0" h="5822522" w="7338332">
                <a:moveTo>
                  <a:pt x="0" y="0"/>
                </a:moveTo>
                <a:lnTo>
                  <a:pt x="0" y="5822522"/>
                </a:lnTo>
                <a:lnTo>
                  <a:pt x="7338332" y="5822522"/>
                </a:lnTo>
                <a:lnTo>
                  <a:pt x="7338332" y="0"/>
                </a:lnTo>
                <a:lnTo>
                  <a:pt x="0" y="0"/>
                </a:lnTo>
                <a:close/>
                <a:moveTo>
                  <a:pt x="7277372" y="5761562"/>
                </a:moveTo>
                <a:lnTo>
                  <a:pt x="59690" y="5761562"/>
                </a:lnTo>
                <a:lnTo>
                  <a:pt x="59690" y="59690"/>
                </a:lnTo>
                <a:lnTo>
                  <a:pt x="7277372" y="59690"/>
                </a:lnTo>
                <a:lnTo>
                  <a:pt x="7277372" y="5761562"/>
                </a:lnTo>
                <a:close/>
              </a:path>
            </a:pathLst>
          </a:custGeom>
          <a:solidFill>
            <a:srgbClr val="840C0D"/>
          </a:solidFill>
          <a:ln>
            <a:noFill/>
          </a:ln>
        </p:spPr>
      </p:sp>
      <p:sp>
        <p:nvSpPr>
          <p:cNvPr id="94" name="Google Shape;94;p2"/>
          <p:cNvSpPr/>
          <p:nvPr/>
        </p:nvSpPr>
        <p:spPr>
          <a:xfrm>
            <a:off x="1028700" y="-1600200"/>
            <a:ext cx="228600" cy="4419600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"/>
          <p:cNvSpPr/>
          <p:nvPr/>
        </p:nvSpPr>
        <p:spPr>
          <a:xfrm>
            <a:off x="17094969" y="6430736"/>
            <a:ext cx="1574031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17712550" y="4368526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17712550" y="2921903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2128" y="225237"/>
            <a:ext cx="4756278" cy="1070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 b="0" l="55746" r="16734" t="0"/>
          <a:stretch/>
        </p:blipFill>
        <p:spPr>
          <a:xfrm>
            <a:off x="2050050" y="0"/>
            <a:ext cx="511735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 rot="-5400000">
            <a:off x="-1654462" y="6375429"/>
            <a:ext cx="5595057" cy="481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840C0D"/>
                </a:solidFill>
                <a:latin typeface="Roboto"/>
                <a:ea typeface="Roboto"/>
                <a:cs typeface="Roboto"/>
                <a:sym typeface="Roboto"/>
              </a:rPr>
              <a:t>END OF YEAR PROJECT</a:t>
            </a:r>
            <a:endParaRPr/>
          </a:p>
        </p:txBody>
      </p:sp>
      <p:sp>
        <p:nvSpPr>
          <p:cNvPr id="101" name="Google Shape;101;p2"/>
          <p:cNvSpPr txBox="1"/>
          <p:nvPr/>
        </p:nvSpPr>
        <p:spPr>
          <a:xfrm>
            <a:off x="7563204" y="2391891"/>
            <a:ext cx="9979516" cy="1290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6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56" u="none" cap="none" strike="noStrike">
                <a:solidFill>
                  <a:srgbClr val="13538A"/>
                </a:solidFill>
                <a:latin typeface="Roboto"/>
                <a:ea typeface="Roboto"/>
                <a:cs typeface="Roboto"/>
                <a:sym typeface="Roboto"/>
              </a:rPr>
              <a:t>Browser Extension for Facial Expression Recognition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8623701" y="4288558"/>
            <a:ext cx="7858523" cy="1576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3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33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Presented by:</a:t>
            </a:r>
            <a:endParaRPr/>
          </a:p>
          <a:p>
            <a:pPr indent="0" lvl="0" marL="0" marR="0" rtl="0" algn="ctr">
              <a:lnSpc>
                <a:spcPct val="153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33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Dorra GARA - Melek ELLOUMI - </a:t>
            </a:r>
            <a:endParaRPr/>
          </a:p>
          <a:p>
            <a:pPr indent="0" lvl="0" marL="0" marR="0" rtl="0" algn="ctr">
              <a:lnSpc>
                <a:spcPct val="153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33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Mouheb BEN CHEIKH - Mohamed BEN ATTIA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7985169" y="6501921"/>
            <a:ext cx="9135588" cy="536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INSAT Supervisor : Ms. </a:t>
            </a:r>
            <a:r>
              <a:rPr b="1" i="0" lang="en-US" sz="28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Dorsaf SEBAI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7834150" y="7594671"/>
            <a:ext cx="9135588" cy="536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Presented On: June, 6th 2022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0"/>
          <p:cNvSpPr/>
          <p:nvPr/>
        </p:nvSpPr>
        <p:spPr>
          <a:xfrm>
            <a:off x="2026589" y="-1987998"/>
            <a:ext cx="162445" cy="3975996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0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0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0"/>
          <p:cNvSpPr/>
          <p:nvPr/>
        </p:nvSpPr>
        <p:spPr>
          <a:xfrm>
            <a:off x="17259300" y="6214437"/>
            <a:ext cx="1409700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0"/>
          <p:cNvSpPr txBox="1"/>
          <p:nvPr/>
        </p:nvSpPr>
        <p:spPr>
          <a:xfrm>
            <a:off x="2516895" y="116205"/>
            <a:ext cx="8566396" cy="2034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MODEL TRAINING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/>
          </a:p>
        </p:txBody>
      </p:sp>
      <p:sp>
        <p:nvSpPr>
          <p:cNvPr id="382" name="Google Shape;382;p20"/>
          <p:cNvSpPr txBox="1"/>
          <p:nvPr/>
        </p:nvSpPr>
        <p:spPr>
          <a:xfrm>
            <a:off x="-459495" y="500803"/>
            <a:ext cx="2976390" cy="1217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52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04.</a:t>
            </a:r>
            <a:endParaRPr/>
          </a:p>
        </p:txBody>
      </p:sp>
      <p:sp>
        <p:nvSpPr>
          <p:cNvPr id="383" name="Google Shape;383;p20"/>
          <p:cNvSpPr txBox="1"/>
          <p:nvPr/>
        </p:nvSpPr>
        <p:spPr>
          <a:xfrm>
            <a:off x="17390840" y="1047750"/>
            <a:ext cx="513755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19</a:t>
            </a:r>
            <a:endParaRPr/>
          </a:p>
        </p:txBody>
      </p:sp>
      <p:pic>
        <p:nvPicPr>
          <p:cNvPr id="384" name="Google Shape;384;p20"/>
          <p:cNvPicPr preferRelativeResize="0"/>
          <p:nvPr/>
        </p:nvPicPr>
        <p:blipFill rotWithShape="1">
          <a:blip r:embed="rId3">
            <a:alphaModFix/>
          </a:blip>
          <a:srcRect b="842" l="0" r="0" t="841"/>
          <a:stretch/>
        </p:blipFill>
        <p:spPr>
          <a:xfrm>
            <a:off x="7236159" y="3504149"/>
            <a:ext cx="9275050" cy="604729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0"/>
          <p:cNvSpPr txBox="1"/>
          <p:nvPr/>
        </p:nvSpPr>
        <p:spPr>
          <a:xfrm>
            <a:off x="-1470306" y="5508653"/>
            <a:ext cx="10303500" cy="22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26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VGG-19</a:t>
            </a:r>
            <a:endParaRPr/>
          </a:p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26">
              <a:solidFill>
                <a:srgbClr val="251E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20"/>
          <p:cNvSpPr txBox="1"/>
          <p:nvPr/>
        </p:nvSpPr>
        <p:spPr>
          <a:xfrm>
            <a:off x="-1470306" y="6749878"/>
            <a:ext cx="103035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26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Accuracy: </a:t>
            </a:r>
            <a:r>
              <a:rPr lang="en-US" sz="5026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33.3</a:t>
            </a:r>
            <a:r>
              <a:rPr lang="en-US" sz="5026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/>
          </a:p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2C92D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1"/>
          <p:cNvSpPr/>
          <p:nvPr/>
        </p:nvSpPr>
        <p:spPr>
          <a:xfrm>
            <a:off x="2026589" y="-1987998"/>
            <a:ext cx="162445" cy="3975996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1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1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1"/>
          <p:cNvSpPr/>
          <p:nvPr/>
        </p:nvSpPr>
        <p:spPr>
          <a:xfrm>
            <a:off x="17259300" y="6214437"/>
            <a:ext cx="1409700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1"/>
          <p:cNvSpPr txBox="1"/>
          <p:nvPr/>
        </p:nvSpPr>
        <p:spPr>
          <a:xfrm>
            <a:off x="2516895" y="116205"/>
            <a:ext cx="8566396" cy="2034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MODEL TRAINING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endParaRPr/>
          </a:p>
        </p:txBody>
      </p:sp>
      <p:sp>
        <p:nvSpPr>
          <p:cNvPr id="396" name="Google Shape;396;p21"/>
          <p:cNvSpPr txBox="1"/>
          <p:nvPr/>
        </p:nvSpPr>
        <p:spPr>
          <a:xfrm>
            <a:off x="-459495" y="500803"/>
            <a:ext cx="2976390" cy="1217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52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04.</a:t>
            </a:r>
            <a:endParaRPr/>
          </a:p>
        </p:txBody>
      </p:sp>
      <p:sp>
        <p:nvSpPr>
          <p:cNvPr id="397" name="Google Shape;397;p21"/>
          <p:cNvSpPr txBox="1"/>
          <p:nvPr/>
        </p:nvSpPr>
        <p:spPr>
          <a:xfrm>
            <a:off x="17390840" y="1047750"/>
            <a:ext cx="513755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endParaRPr/>
          </a:p>
        </p:txBody>
      </p:sp>
      <p:pic>
        <p:nvPicPr>
          <p:cNvPr id="398" name="Google Shape;398;p21"/>
          <p:cNvPicPr preferRelativeResize="0"/>
          <p:nvPr/>
        </p:nvPicPr>
        <p:blipFill rotWithShape="1">
          <a:blip r:embed="rId3">
            <a:alphaModFix/>
          </a:blip>
          <a:srcRect b="533" l="0" r="0" t="534"/>
          <a:stretch/>
        </p:blipFill>
        <p:spPr>
          <a:xfrm>
            <a:off x="7236159" y="3501609"/>
            <a:ext cx="9275050" cy="603093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1"/>
          <p:cNvSpPr txBox="1"/>
          <p:nvPr/>
        </p:nvSpPr>
        <p:spPr>
          <a:xfrm>
            <a:off x="-1470306" y="5508653"/>
            <a:ext cx="10303500" cy="22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26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RESNET-50</a:t>
            </a:r>
            <a:endParaRPr b="1" sz="6626">
              <a:solidFill>
                <a:srgbClr val="251E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626">
              <a:solidFill>
                <a:srgbClr val="251E2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21"/>
          <p:cNvSpPr txBox="1"/>
          <p:nvPr/>
        </p:nvSpPr>
        <p:spPr>
          <a:xfrm>
            <a:off x="-1470306" y="6838153"/>
            <a:ext cx="10303500" cy="9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26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Accuracy: </a:t>
            </a:r>
            <a:r>
              <a:rPr lang="en-US" sz="5026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75.6</a:t>
            </a:r>
            <a:r>
              <a:rPr lang="en-US" sz="5026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/>
          </a:p>
          <a:p>
            <a:pPr indent="0" lvl="0" marL="0" marR="0" rtl="0" algn="ctr">
              <a:lnSpc>
                <a:spcPct val="12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2C92D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2"/>
          <p:cNvSpPr/>
          <p:nvPr/>
        </p:nvSpPr>
        <p:spPr>
          <a:xfrm>
            <a:off x="2026589" y="-1987998"/>
            <a:ext cx="162445" cy="3975996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2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2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2"/>
          <p:cNvSpPr/>
          <p:nvPr/>
        </p:nvSpPr>
        <p:spPr>
          <a:xfrm>
            <a:off x="17259300" y="6214437"/>
            <a:ext cx="1409700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655" y="3064958"/>
            <a:ext cx="15512934" cy="3899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2"/>
          <p:cNvSpPr txBox="1"/>
          <p:nvPr/>
        </p:nvSpPr>
        <p:spPr>
          <a:xfrm>
            <a:off x="2516895" y="540067"/>
            <a:ext cx="8566396" cy="1034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COMPARISON</a:t>
            </a:r>
            <a:endParaRPr/>
          </a:p>
        </p:txBody>
      </p:sp>
      <p:sp>
        <p:nvSpPr>
          <p:cNvPr id="411" name="Google Shape;411;p22"/>
          <p:cNvSpPr txBox="1"/>
          <p:nvPr/>
        </p:nvSpPr>
        <p:spPr>
          <a:xfrm>
            <a:off x="-459495" y="500803"/>
            <a:ext cx="2976390" cy="1217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52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04.</a:t>
            </a:r>
            <a:endParaRPr/>
          </a:p>
        </p:txBody>
      </p:sp>
      <p:sp>
        <p:nvSpPr>
          <p:cNvPr id="412" name="Google Shape;412;p22"/>
          <p:cNvSpPr txBox="1"/>
          <p:nvPr/>
        </p:nvSpPr>
        <p:spPr>
          <a:xfrm>
            <a:off x="17390840" y="1047750"/>
            <a:ext cx="513755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21</a:t>
            </a:r>
            <a:endParaRPr/>
          </a:p>
        </p:txBody>
      </p:sp>
      <p:sp>
        <p:nvSpPr>
          <p:cNvPr id="413" name="Google Shape;413;p22"/>
          <p:cNvSpPr txBox="1"/>
          <p:nvPr/>
        </p:nvSpPr>
        <p:spPr>
          <a:xfrm>
            <a:off x="823655" y="7783388"/>
            <a:ext cx="15512934" cy="995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The performances of the Coursera model exceeded other models performances.</a:t>
            </a:r>
            <a:endParaRPr/>
          </a:p>
          <a:p>
            <a:pPr indent="0" lvl="0" marL="0" marR="0" rtl="0" algn="l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We chose to continue with it and optimize it by experimenting on the hyper-parameters.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"/>
          <p:cNvSpPr/>
          <p:nvPr/>
        </p:nvSpPr>
        <p:spPr>
          <a:xfrm>
            <a:off x="2026589" y="-1987998"/>
            <a:ext cx="162445" cy="3975996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3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3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3"/>
          <p:cNvSpPr/>
          <p:nvPr/>
        </p:nvSpPr>
        <p:spPr>
          <a:xfrm>
            <a:off x="17259300" y="6214437"/>
            <a:ext cx="1409700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3229" y="2379589"/>
            <a:ext cx="11258322" cy="730131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3"/>
          <p:cNvSpPr txBox="1"/>
          <p:nvPr/>
        </p:nvSpPr>
        <p:spPr>
          <a:xfrm>
            <a:off x="2516895" y="540067"/>
            <a:ext cx="8566396" cy="1034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OPTIMIZATION</a:t>
            </a:r>
            <a:endParaRPr/>
          </a:p>
        </p:txBody>
      </p:sp>
      <p:sp>
        <p:nvSpPr>
          <p:cNvPr id="424" name="Google Shape;424;p23"/>
          <p:cNvSpPr txBox="1"/>
          <p:nvPr/>
        </p:nvSpPr>
        <p:spPr>
          <a:xfrm>
            <a:off x="-459495" y="500803"/>
            <a:ext cx="2976390" cy="1217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52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04.</a:t>
            </a:r>
            <a:endParaRPr/>
          </a:p>
        </p:txBody>
      </p:sp>
      <p:sp>
        <p:nvSpPr>
          <p:cNvPr id="425" name="Google Shape;425;p23"/>
          <p:cNvSpPr txBox="1"/>
          <p:nvPr/>
        </p:nvSpPr>
        <p:spPr>
          <a:xfrm>
            <a:off x="615943" y="3619936"/>
            <a:ext cx="4772486" cy="4462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After some trial and error, we reached an optimal accuracy of </a:t>
            </a:r>
            <a:r>
              <a:rPr b="1" i="0" lang="en-US" sz="2799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63.87% </a:t>
            </a:r>
            <a:r>
              <a:rPr b="0" i="0" lang="en-US" sz="2799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by training the model with these parameters:</a:t>
            </a:r>
            <a:endParaRPr/>
          </a:p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251E2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251E2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250 epochs</a:t>
            </a:r>
            <a:endParaRPr/>
          </a:p>
          <a:p>
            <a:pPr indent="-302260" lvl="1" marL="604519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Clr>
                <a:srgbClr val="251E20"/>
              </a:buClr>
              <a:buSzPts val="2799"/>
              <a:buFont typeface="Arial"/>
              <a:buChar char="•"/>
            </a:pPr>
            <a:r>
              <a:rPr b="0" i="0" lang="en-US" sz="2799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16 batch size</a:t>
            </a:r>
            <a:endParaRPr/>
          </a:p>
          <a:p>
            <a:pPr indent="-302260" lvl="1" marL="604520" marR="0" rtl="0" algn="l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Clr>
                <a:srgbClr val="251E2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0.00005 learning rate</a:t>
            </a:r>
            <a:endParaRPr/>
          </a:p>
        </p:txBody>
      </p:sp>
      <p:sp>
        <p:nvSpPr>
          <p:cNvPr id="426" name="Google Shape;426;p23"/>
          <p:cNvSpPr txBox="1"/>
          <p:nvPr/>
        </p:nvSpPr>
        <p:spPr>
          <a:xfrm>
            <a:off x="17390840" y="1047750"/>
            <a:ext cx="513755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22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4"/>
          <p:cNvSpPr/>
          <p:nvPr/>
        </p:nvSpPr>
        <p:spPr>
          <a:xfrm>
            <a:off x="-470362" y="4716654"/>
            <a:ext cx="5182664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4"/>
          <p:cNvGrpSpPr/>
          <p:nvPr/>
        </p:nvGrpSpPr>
        <p:grpSpPr>
          <a:xfrm>
            <a:off x="4673510" y="2836348"/>
            <a:ext cx="8940979" cy="5038849"/>
            <a:chOff x="0" y="0"/>
            <a:chExt cx="11921306" cy="6718466"/>
          </a:xfrm>
        </p:grpSpPr>
        <p:sp>
          <p:nvSpPr>
            <p:cNvPr id="433" name="Google Shape;433;p24"/>
            <p:cNvSpPr/>
            <p:nvPr/>
          </p:nvSpPr>
          <p:spPr>
            <a:xfrm>
              <a:off x="0" y="0"/>
              <a:ext cx="11921306" cy="6718466"/>
            </a:xfrm>
            <a:custGeom>
              <a:rect b="b" l="l" r="r" t="t"/>
              <a:pathLst>
                <a:path extrusionOk="0" h="4135648" w="7338332">
                  <a:moveTo>
                    <a:pt x="0" y="0"/>
                  </a:moveTo>
                  <a:lnTo>
                    <a:pt x="0" y="4135648"/>
                  </a:lnTo>
                  <a:lnTo>
                    <a:pt x="7338332" y="4135648"/>
                  </a:lnTo>
                  <a:lnTo>
                    <a:pt x="7338332" y="0"/>
                  </a:lnTo>
                  <a:lnTo>
                    <a:pt x="0" y="0"/>
                  </a:lnTo>
                  <a:close/>
                  <a:moveTo>
                    <a:pt x="7277372" y="4074687"/>
                  </a:moveTo>
                  <a:lnTo>
                    <a:pt x="59690" y="4074687"/>
                  </a:lnTo>
                  <a:lnTo>
                    <a:pt x="59690" y="59690"/>
                  </a:lnTo>
                  <a:lnTo>
                    <a:pt x="7277372" y="59690"/>
                  </a:lnTo>
                  <a:lnTo>
                    <a:pt x="7277372" y="4074687"/>
                  </a:lnTo>
                  <a:close/>
                </a:path>
              </a:pathLst>
            </a:custGeom>
            <a:solidFill>
              <a:srgbClr val="840C0D"/>
            </a:solidFill>
            <a:ln>
              <a:noFill/>
            </a:ln>
          </p:spPr>
        </p:sp>
        <p:sp>
          <p:nvSpPr>
            <p:cNvPr id="434" name="Google Shape;434;p24"/>
            <p:cNvSpPr txBox="1"/>
            <p:nvPr/>
          </p:nvSpPr>
          <p:spPr>
            <a:xfrm>
              <a:off x="909796" y="1237273"/>
              <a:ext cx="10101600" cy="42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500" u="none" cap="none" strike="noStrike">
                  <a:solidFill>
                    <a:srgbClr val="251E20"/>
                  </a:solidFill>
                  <a:latin typeface="Roboto"/>
                  <a:ea typeface="Roboto"/>
                  <a:cs typeface="Roboto"/>
                  <a:sym typeface="Roboto"/>
                </a:rPr>
                <a:t>05. CHROME  EXTENSION IMPLEMENTATION</a:t>
              </a:r>
              <a:endParaRPr/>
            </a:p>
          </p:txBody>
        </p:sp>
      </p:grpSp>
      <p:sp>
        <p:nvSpPr>
          <p:cNvPr id="435" name="Google Shape;435;p24"/>
          <p:cNvSpPr/>
          <p:nvPr/>
        </p:nvSpPr>
        <p:spPr>
          <a:xfrm>
            <a:off x="13585915" y="4716654"/>
            <a:ext cx="5182664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5"/>
          <p:cNvSpPr/>
          <p:nvPr/>
        </p:nvSpPr>
        <p:spPr>
          <a:xfrm>
            <a:off x="2030839" y="-2005143"/>
            <a:ext cx="162445" cy="3975996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/>
          <p:nvPr/>
        </p:nvSpPr>
        <p:spPr>
          <a:xfrm>
            <a:off x="17259300" y="6214437"/>
            <a:ext cx="1409700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9895" y="2416527"/>
            <a:ext cx="4847952" cy="272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942" y="2576109"/>
            <a:ext cx="4004893" cy="244965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5"/>
          <p:cNvSpPr txBox="1"/>
          <p:nvPr/>
        </p:nvSpPr>
        <p:spPr>
          <a:xfrm>
            <a:off x="2526420" y="40005"/>
            <a:ext cx="7728686" cy="2034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TECHNOLOGIES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USED</a:t>
            </a:r>
            <a:endParaRPr/>
          </a:p>
        </p:txBody>
      </p:sp>
      <p:sp>
        <p:nvSpPr>
          <p:cNvPr id="447" name="Google Shape;447;p25"/>
          <p:cNvSpPr txBox="1"/>
          <p:nvPr/>
        </p:nvSpPr>
        <p:spPr>
          <a:xfrm>
            <a:off x="-459495" y="500803"/>
            <a:ext cx="2976390" cy="1217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52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05.</a:t>
            </a:r>
            <a:endParaRPr/>
          </a:p>
        </p:txBody>
      </p:sp>
      <p:sp>
        <p:nvSpPr>
          <p:cNvPr id="448" name="Google Shape;448;p25"/>
          <p:cNvSpPr txBox="1"/>
          <p:nvPr/>
        </p:nvSpPr>
        <p:spPr>
          <a:xfrm>
            <a:off x="12232990" y="5213154"/>
            <a:ext cx="4988210" cy="248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JavaScript API for face detection and face recognition in the browser implemented on top of the Tensorflow.js core API</a:t>
            </a:r>
            <a:endParaRPr/>
          </a:p>
        </p:txBody>
      </p:sp>
      <p:sp>
        <p:nvSpPr>
          <p:cNvPr id="449" name="Google Shape;449;p25"/>
          <p:cNvSpPr txBox="1"/>
          <p:nvPr/>
        </p:nvSpPr>
        <p:spPr>
          <a:xfrm>
            <a:off x="12404337" y="3654009"/>
            <a:ext cx="4645516" cy="725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FFD230"/>
                </a:solidFill>
                <a:latin typeface="Times"/>
                <a:ea typeface="Times"/>
                <a:cs typeface="Times"/>
                <a:sym typeface="Times"/>
              </a:rPr>
              <a:t>FACE-API.JS</a:t>
            </a:r>
            <a:endParaRPr/>
          </a:p>
        </p:txBody>
      </p:sp>
      <p:sp>
        <p:nvSpPr>
          <p:cNvPr id="450" name="Google Shape;450;p25"/>
          <p:cNvSpPr txBox="1"/>
          <p:nvPr/>
        </p:nvSpPr>
        <p:spPr>
          <a:xfrm>
            <a:off x="6579766" y="5213154"/>
            <a:ext cx="4988210" cy="2481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TensorFlow.js is a library for machine learning in JavaScript that enables to </a:t>
            </a:r>
            <a:r>
              <a:rPr b="0" i="0" lang="en-US" sz="2800" u="none" cap="none" strike="noStrike">
                <a:solidFill>
                  <a:srgbClr val="251E20"/>
                </a:solidFill>
                <a:latin typeface="Arimo"/>
                <a:ea typeface="Arimo"/>
                <a:cs typeface="Arimo"/>
                <a:sym typeface="Arimo"/>
              </a:rPr>
              <a:t>use ML directly in the browser or in Node.js</a:t>
            </a:r>
            <a:endParaRPr/>
          </a:p>
        </p:txBody>
      </p:sp>
      <p:sp>
        <p:nvSpPr>
          <p:cNvPr id="451" name="Google Shape;451;p25"/>
          <p:cNvSpPr txBox="1"/>
          <p:nvPr/>
        </p:nvSpPr>
        <p:spPr>
          <a:xfrm>
            <a:off x="1033034" y="5213154"/>
            <a:ext cx="4988210" cy="1490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Node.js is an open-source and cross-platform JavaScript runtime environment.</a:t>
            </a:r>
            <a:endParaRPr/>
          </a:p>
        </p:txBody>
      </p:sp>
      <p:sp>
        <p:nvSpPr>
          <p:cNvPr id="452" name="Google Shape;452;p25"/>
          <p:cNvSpPr txBox="1"/>
          <p:nvPr/>
        </p:nvSpPr>
        <p:spPr>
          <a:xfrm>
            <a:off x="17390840" y="1047750"/>
            <a:ext cx="513755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24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6"/>
          <p:cNvSpPr/>
          <p:nvPr/>
        </p:nvSpPr>
        <p:spPr>
          <a:xfrm>
            <a:off x="1984117" y="-1987998"/>
            <a:ext cx="162445" cy="3975996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6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6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6"/>
          <p:cNvSpPr/>
          <p:nvPr/>
        </p:nvSpPr>
        <p:spPr>
          <a:xfrm>
            <a:off x="17259300" y="6214437"/>
            <a:ext cx="1409700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6"/>
          <p:cNvSpPr txBox="1"/>
          <p:nvPr/>
        </p:nvSpPr>
        <p:spPr>
          <a:xfrm>
            <a:off x="2444939" y="20588"/>
            <a:ext cx="9306605" cy="2034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IMPLEMENTATION STEPS</a:t>
            </a:r>
            <a:endParaRPr/>
          </a:p>
        </p:txBody>
      </p:sp>
      <p:sp>
        <p:nvSpPr>
          <p:cNvPr id="462" name="Google Shape;462;p26"/>
          <p:cNvSpPr txBox="1"/>
          <p:nvPr/>
        </p:nvSpPr>
        <p:spPr>
          <a:xfrm>
            <a:off x="-482135" y="500803"/>
            <a:ext cx="2976390" cy="1217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52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05.</a:t>
            </a:r>
            <a:endParaRPr/>
          </a:p>
        </p:txBody>
      </p:sp>
      <p:pic>
        <p:nvPicPr>
          <p:cNvPr id="463" name="Google Shape;4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0964" y="4874470"/>
            <a:ext cx="1619584" cy="161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9493" y="4874470"/>
            <a:ext cx="1619584" cy="161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5228" y="4874470"/>
            <a:ext cx="1619584" cy="161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23757" y="4874470"/>
            <a:ext cx="1619584" cy="161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966845" y="4874470"/>
            <a:ext cx="1619584" cy="161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6"/>
          <p:cNvPicPr preferRelativeResize="0"/>
          <p:nvPr/>
        </p:nvPicPr>
        <p:blipFill rotWithShape="1">
          <a:blip r:embed="rId8">
            <a:alphaModFix/>
          </a:blip>
          <a:srcRect b="0" l="0" r="50000" t="0"/>
          <a:stretch/>
        </p:blipFill>
        <p:spPr>
          <a:xfrm rot="5400000">
            <a:off x="4429425" y="3460268"/>
            <a:ext cx="1482663" cy="29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26"/>
          <p:cNvPicPr preferRelativeResize="0"/>
          <p:nvPr/>
        </p:nvPicPr>
        <p:blipFill rotWithShape="1">
          <a:blip r:embed="rId9">
            <a:alphaModFix/>
          </a:blip>
          <a:srcRect b="0" l="0" r="50000" t="0"/>
          <a:stretch/>
        </p:blipFill>
        <p:spPr>
          <a:xfrm rot="5400000">
            <a:off x="9737953" y="3460268"/>
            <a:ext cx="1482663" cy="29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26"/>
          <p:cNvPicPr preferRelativeResize="0"/>
          <p:nvPr/>
        </p:nvPicPr>
        <p:blipFill rotWithShape="1">
          <a:blip r:embed="rId10">
            <a:alphaModFix/>
          </a:blip>
          <a:srcRect b="0" l="0" r="50000" t="0"/>
          <a:stretch/>
        </p:blipFill>
        <p:spPr>
          <a:xfrm rot="5400000">
            <a:off x="15035306" y="3460268"/>
            <a:ext cx="1482663" cy="29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6"/>
          <p:cNvPicPr preferRelativeResize="0"/>
          <p:nvPr/>
        </p:nvPicPr>
        <p:blipFill rotWithShape="1">
          <a:blip r:embed="rId11">
            <a:alphaModFix/>
          </a:blip>
          <a:srcRect b="0" l="0" r="50000" t="0"/>
          <a:stretch/>
        </p:blipFill>
        <p:spPr>
          <a:xfrm rot="-5400000">
            <a:off x="7083689" y="4924304"/>
            <a:ext cx="1482663" cy="29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6"/>
          <p:cNvPicPr preferRelativeResize="0"/>
          <p:nvPr/>
        </p:nvPicPr>
        <p:blipFill rotWithShape="1">
          <a:blip r:embed="rId12">
            <a:alphaModFix/>
          </a:blip>
          <a:srcRect b="0" l="0" r="50000" t="0"/>
          <a:stretch/>
        </p:blipFill>
        <p:spPr>
          <a:xfrm rot="-5400000">
            <a:off x="12392217" y="4924304"/>
            <a:ext cx="1482663" cy="29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6"/>
          <p:cNvSpPr/>
          <p:nvPr/>
        </p:nvSpPr>
        <p:spPr>
          <a:xfrm rot="-2700000">
            <a:off x="6209213" y="5386475"/>
            <a:ext cx="559215" cy="558321"/>
          </a:xfrm>
          <a:custGeom>
            <a:rect b="b" l="l" r="r" t="t"/>
            <a:pathLst>
              <a:path extrusionOk="0" h="6339840" w="635000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86EAE9"/>
          </a:solidFill>
          <a:ln>
            <a:noFill/>
          </a:ln>
        </p:spPr>
      </p:sp>
      <p:sp>
        <p:nvSpPr>
          <p:cNvPr id="474" name="Google Shape;474;p26"/>
          <p:cNvSpPr/>
          <p:nvPr/>
        </p:nvSpPr>
        <p:spPr>
          <a:xfrm rot="-2700000">
            <a:off x="11536368" y="5386475"/>
            <a:ext cx="559215" cy="558321"/>
          </a:xfrm>
          <a:custGeom>
            <a:rect b="b" l="l" r="r" t="t"/>
            <a:pathLst>
              <a:path extrusionOk="0" h="6339840" w="635000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C9EF"/>
          </a:solidFill>
          <a:ln>
            <a:noFill/>
          </a:ln>
        </p:spPr>
      </p:sp>
      <p:sp>
        <p:nvSpPr>
          <p:cNvPr id="475" name="Google Shape;475;p26"/>
          <p:cNvSpPr/>
          <p:nvPr/>
        </p:nvSpPr>
        <p:spPr>
          <a:xfrm rot="-2700000">
            <a:off x="16818081" y="5298487"/>
            <a:ext cx="561266" cy="560368"/>
          </a:xfrm>
          <a:custGeom>
            <a:rect b="b" l="l" r="r" t="t"/>
            <a:pathLst>
              <a:path extrusionOk="0" h="6339840" w="635000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13538A"/>
          </a:solidFill>
          <a:ln>
            <a:noFill/>
          </a:ln>
        </p:spPr>
      </p:sp>
      <p:sp>
        <p:nvSpPr>
          <p:cNvPr id="476" name="Google Shape;476;p26"/>
          <p:cNvSpPr/>
          <p:nvPr/>
        </p:nvSpPr>
        <p:spPr>
          <a:xfrm rot="8100000">
            <a:off x="8867888" y="5405102"/>
            <a:ext cx="559215" cy="558321"/>
          </a:xfrm>
          <a:custGeom>
            <a:rect b="b" l="l" r="r" t="t"/>
            <a:pathLst>
              <a:path extrusionOk="0" h="6339840" w="635000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EDAD8"/>
          </a:solidFill>
          <a:ln>
            <a:noFill/>
          </a:ln>
        </p:spPr>
      </p:sp>
      <p:sp>
        <p:nvSpPr>
          <p:cNvPr id="477" name="Google Shape;477;p26"/>
          <p:cNvSpPr/>
          <p:nvPr/>
        </p:nvSpPr>
        <p:spPr>
          <a:xfrm rot="8100000">
            <a:off x="14176417" y="5405102"/>
            <a:ext cx="559215" cy="558321"/>
          </a:xfrm>
          <a:custGeom>
            <a:rect b="b" l="l" r="r" t="t"/>
            <a:pathLst>
              <a:path extrusionOk="0" h="6339840" w="635000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2C92D5"/>
          </a:solidFill>
          <a:ln>
            <a:noFill/>
          </a:ln>
        </p:spPr>
      </p:sp>
      <p:pic>
        <p:nvPicPr>
          <p:cNvPr id="478" name="Google Shape;478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786909" y="5290508"/>
            <a:ext cx="693280" cy="69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814370" y="5309250"/>
            <a:ext cx="712772" cy="712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2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484004" y="5294399"/>
            <a:ext cx="742473" cy="742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2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173625" y="5258581"/>
            <a:ext cx="675742" cy="75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2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5479783" y="5183587"/>
            <a:ext cx="777303" cy="9640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26"/>
          <p:cNvGrpSpPr/>
          <p:nvPr/>
        </p:nvGrpSpPr>
        <p:grpSpPr>
          <a:xfrm>
            <a:off x="3898496" y="6747267"/>
            <a:ext cx="2544519" cy="1919781"/>
            <a:chOff x="0" y="-19050"/>
            <a:chExt cx="3392692" cy="2559709"/>
          </a:xfrm>
        </p:grpSpPr>
        <p:sp>
          <p:nvSpPr>
            <p:cNvPr id="484" name="Google Shape;484;p26"/>
            <p:cNvSpPr txBox="1"/>
            <p:nvPr/>
          </p:nvSpPr>
          <p:spPr>
            <a:xfrm>
              <a:off x="0" y="746149"/>
              <a:ext cx="3392692" cy="17945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Using face-api.js we detect faces from video and extract image frames</a:t>
              </a:r>
              <a:endParaRPr/>
            </a:p>
          </p:txBody>
        </p:sp>
        <p:sp>
          <p:nvSpPr>
            <p:cNvPr id="485" name="Google Shape;485;p26"/>
            <p:cNvSpPr txBox="1"/>
            <p:nvPr/>
          </p:nvSpPr>
          <p:spPr>
            <a:xfrm>
              <a:off x="0" y="-19050"/>
              <a:ext cx="3392692" cy="503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Face Detection</a:t>
              </a:r>
              <a:endParaRPr/>
            </a:p>
          </p:txBody>
        </p:sp>
      </p:grpSp>
      <p:pic>
        <p:nvPicPr>
          <p:cNvPr id="486" name="Google Shape;486;p26"/>
          <p:cNvPicPr preferRelativeResize="0"/>
          <p:nvPr/>
        </p:nvPicPr>
        <p:blipFill rotWithShape="1">
          <a:blip r:embed="rId18">
            <a:alphaModFix/>
          </a:blip>
          <a:srcRect b="0" l="0" r="50000" t="0"/>
          <a:stretch/>
        </p:blipFill>
        <p:spPr>
          <a:xfrm rot="-5400000">
            <a:off x="1775020" y="4924304"/>
            <a:ext cx="1482663" cy="29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6"/>
          <p:cNvSpPr/>
          <p:nvPr/>
        </p:nvSpPr>
        <p:spPr>
          <a:xfrm rot="8100000">
            <a:off x="3552898" y="5473415"/>
            <a:ext cx="559215" cy="558321"/>
          </a:xfrm>
          <a:custGeom>
            <a:rect b="b" l="l" r="r" t="t"/>
            <a:pathLst>
              <a:path extrusionOk="0" h="6339840" w="635000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03989E"/>
          </a:solidFill>
          <a:ln>
            <a:noFill/>
          </a:ln>
        </p:spPr>
      </p:sp>
      <p:pic>
        <p:nvPicPr>
          <p:cNvPr id="488" name="Google Shape;488;p2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684463" y="4874470"/>
            <a:ext cx="1619584" cy="161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2153092" y="5304470"/>
            <a:ext cx="722330" cy="7223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26"/>
          <p:cNvGrpSpPr/>
          <p:nvPr/>
        </p:nvGrpSpPr>
        <p:grpSpPr>
          <a:xfrm>
            <a:off x="6602977" y="2726641"/>
            <a:ext cx="2544519" cy="1967406"/>
            <a:chOff x="0" y="-19050"/>
            <a:chExt cx="3392692" cy="2623209"/>
          </a:xfrm>
        </p:grpSpPr>
        <p:sp>
          <p:nvSpPr>
            <p:cNvPr id="491" name="Google Shape;491;p26"/>
            <p:cNvSpPr txBox="1"/>
            <p:nvPr/>
          </p:nvSpPr>
          <p:spPr>
            <a:xfrm>
              <a:off x="0" y="1266849"/>
              <a:ext cx="3392692" cy="1337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Converting Image Frames to greyscale 48x48 inputs</a:t>
              </a:r>
              <a:endParaRPr/>
            </a:p>
          </p:txBody>
        </p:sp>
        <p:sp>
          <p:nvSpPr>
            <p:cNvPr id="492" name="Google Shape;492;p26"/>
            <p:cNvSpPr txBox="1"/>
            <p:nvPr/>
          </p:nvSpPr>
          <p:spPr>
            <a:xfrm>
              <a:off x="0" y="-19050"/>
              <a:ext cx="3392692" cy="1023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Resize Image Frames</a:t>
              </a:r>
              <a:endParaRPr/>
            </a:p>
          </p:txBody>
        </p:sp>
      </p:grpSp>
      <p:grpSp>
        <p:nvGrpSpPr>
          <p:cNvPr id="493" name="Google Shape;493;p26"/>
          <p:cNvGrpSpPr/>
          <p:nvPr/>
        </p:nvGrpSpPr>
        <p:grpSpPr>
          <a:xfrm>
            <a:off x="9207025" y="6956780"/>
            <a:ext cx="2544519" cy="1967406"/>
            <a:chOff x="0" y="-19050"/>
            <a:chExt cx="3392692" cy="2623209"/>
          </a:xfrm>
        </p:grpSpPr>
        <p:sp>
          <p:nvSpPr>
            <p:cNvPr id="494" name="Google Shape;494;p26"/>
            <p:cNvSpPr txBox="1"/>
            <p:nvPr/>
          </p:nvSpPr>
          <p:spPr>
            <a:xfrm>
              <a:off x="0" y="1266849"/>
              <a:ext cx="3392692" cy="1337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Using Tensorflow JS we load our model from distant server</a:t>
              </a:r>
              <a:endParaRPr/>
            </a:p>
          </p:txBody>
        </p:sp>
        <p:sp>
          <p:nvSpPr>
            <p:cNvPr id="495" name="Google Shape;495;p26"/>
            <p:cNvSpPr txBox="1"/>
            <p:nvPr/>
          </p:nvSpPr>
          <p:spPr>
            <a:xfrm>
              <a:off x="0" y="-19050"/>
              <a:ext cx="3392692" cy="1023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Loading Pre-Trained Model</a:t>
              </a:r>
              <a:endParaRPr/>
            </a:p>
          </p:txBody>
        </p:sp>
      </p:grpSp>
      <p:grpSp>
        <p:nvGrpSpPr>
          <p:cNvPr id="496" name="Google Shape;496;p26"/>
          <p:cNvGrpSpPr/>
          <p:nvPr/>
        </p:nvGrpSpPr>
        <p:grpSpPr>
          <a:xfrm>
            <a:off x="14504378" y="6956780"/>
            <a:ext cx="2544519" cy="2653206"/>
            <a:chOff x="0" y="-19050"/>
            <a:chExt cx="3392692" cy="3537609"/>
          </a:xfrm>
        </p:grpSpPr>
        <p:sp>
          <p:nvSpPr>
            <p:cNvPr id="497" name="Google Shape;497;p26"/>
            <p:cNvSpPr txBox="1"/>
            <p:nvPr/>
          </p:nvSpPr>
          <p:spPr>
            <a:xfrm>
              <a:off x="0" y="1266849"/>
              <a:ext cx="3392692" cy="22517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Getting the prediction output and displaying it to the user in the popup page via the extension</a:t>
              </a:r>
              <a:endParaRPr/>
            </a:p>
          </p:txBody>
        </p:sp>
        <p:sp>
          <p:nvSpPr>
            <p:cNvPr id="498" name="Google Shape;498;p26"/>
            <p:cNvSpPr txBox="1"/>
            <p:nvPr/>
          </p:nvSpPr>
          <p:spPr>
            <a:xfrm>
              <a:off x="0" y="-19050"/>
              <a:ext cx="3392692" cy="1023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Displaying Results</a:t>
              </a:r>
              <a:endParaRPr/>
            </a:p>
          </p:txBody>
        </p:sp>
      </p:grpSp>
      <p:grpSp>
        <p:nvGrpSpPr>
          <p:cNvPr id="499" name="Google Shape;499;p26"/>
          <p:cNvGrpSpPr/>
          <p:nvPr/>
        </p:nvGrpSpPr>
        <p:grpSpPr>
          <a:xfrm>
            <a:off x="11861289" y="2726641"/>
            <a:ext cx="2544519" cy="1919781"/>
            <a:chOff x="0" y="-19050"/>
            <a:chExt cx="3392692" cy="2559709"/>
          </a:xfrm>
        </p:grpSpPr>
        <p:sp>
          <p:nvSpPr>
            <p:cNvPr id="500" name="Google Shape;500;p26"/>
            <p:cNvSpPr txBox="1"/>
            <p:nvPr/>
          </p:nvSpPr>
          <p:spPr>
            <a:xfrm>
              <a:off x="0" y="746149"/>
              <a:ext cx="3392692" cy="17945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We send resized images to the loaded model to get predictions</a:t>
              </a:r>
              <a:endParaRPr/>
            </a:p>
          </p:txBody>
        </p:sp>
        <p:sp>
          <p:nvSpPr>
            <p:cNvPr id="501" name="Google Shape;501;p26"/>
            <p:cNvSpPr txBox="1"/>
            <p:nvPr/>
          </p:nvSpPr>
          <p:spPr>
            <a:xfrm>
              <a:off x="0" y="-19050"/>
              <a:ext cx="3392692" cy="503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Prediction</a:t>
              </a:r>
              <a:endParaRPr/>
            </a:p>
          </p:txBody>
        </p:sp>
      </p:grpSp>
      <p:grpSp>
        <p:nvGrpSpPr>
          <p:cNvPr id="502" name="Google Shape;502;p26"/>
          <p:cNvGrpSpPr/>
          <p:nvPr/>
        </p:nvGrpSpPr>
        <p:grpSpPr>
          <a:xfrm>
            <a:off x="1353977" y="2726641"/>
            <a:ext cx="2544519" cy="1967406"/>
            <a:chOff x="0" y="-19050"/>
            <a:chExt cx="3392692" cy="2623209"/>
          </a:xfrm>
        </p:grpSpPr>
        <p:sp>
          <p:nvSpPr>
            <p:cNvPr id="503" name="Google Shape;503;p26"/>
            <p:cNvSpPr txBox="1"/>
            <p:nvPr/>
          </p:nvSpPr>
          <p:spPr>
            <a:xfrm>
              <a:off x="0" y="1266849"/>
              <a:ext cx="3392692" cy="1337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800" u="none" cap="none" strike="noStrike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Extract video from web page into the chrome extension</a:t>
              </a:r>
              <a:endParaRPr/>
            </a:p>
          </p:txBody>
        </p:sp>
        <p:sp>
          <p:nvSpPr>
            <p:cNvPr id="504" name="Google Shape;504;p26"/>
            <p:cNvSpPr txBox="1"/>
            <p:nvPr/>
          </p:nvSpPr>
          <p:spPr>
            <a:xfrm>
              <a:off x="0" y="-19050"/>
              <a:ext cx="3392692" cy="1023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Video from WEB Page</a:t>
              </a:r>
              <a:endParaRPr/>
            </a:p>
          </p:txBody>
        </p:sp>
      </p:grpSp>
      <p:sp>
        <p:nvSpPr>
          <p:cNvPr id="505" name="Google Shape;505;p26"/>
          <p:cNvSpPr txBox="1"/>
          <p:nvPr/>
        </p:nvSpPr>
        <p:spPr>
          <a:xfrm>
            <a:off x="17390840" y="1047750"/>
            <a:ext cx="513755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25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7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7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7"/>
          <p:cNvSpPr/>
          <p:nvPr/>
        </p:nvSpPr>
        <p:spPr>
          <a:xfrm>
            <a:off x="2012692" y="-1987998"/>
            <a:ext cx="162445" cy="3975996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3" name="Google Shape;51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136" y="3582885"/>
            <a:ext cx="9719590" cy="528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9253" y="3121269"/>
            <a:ext cx="6755293" cy="6107303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27"/>
          <p:cNvSpPr txBox="1"/>
          <p:nvPr/>
        </p:nvSpPr>
        <p:spPr>
          <a:xfrm>
            <a:off x="2440567" y="47625"/>
            <a:ext cx="7728686" cy="2034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EXTENSION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INTERFACE</a:t>
            </a:r>
            <a:endParaRPr/>
          </a:p>
        </p:txBody>
      </p:sp>
      <p:sp>
        <p:nvSpPr>
          <p:cNvPr id="516" name="Google Shape;516;p27"/>
          <p:cNvSpPr txBox="1"/>
          <p:nvPr/>
        </p:nvSpPr>
        <p:spPr>
          <a:xfrm>
            <a:off x="-459495" y="500803"/>
            <a:ext cx="2976390" cy="1217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52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05.</a:t>
            </a:r>
            <a:endParaRPr/>
          </a:p>
        </p:txBody>
      </p:sp>
      <p:sp>
        <p:nvSpPr>
          <p:cNvPr id="517" name="Google Shape;517;p27"/>
          <p:cNvSpPr txBox="1"/>
          <p:nvPr/>
        </p:nvSpPr>
        <p:spPr>
          <a:xfrm>
            <a:off x="17390840" y="1047750"/>
            <a:ext cx="513755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26</a:t>
            </a: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17259300" y="6214437"/>
            <a:ext cx="1409700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8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8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8"/>
          <p:cNvSpPr/>
          <p:nvPr/>
        </p:nvSpPr>
        <p:spPr>
          <a:xfrm>
            <a:off x="2012692" y="-1987998"/>
            <a:ext cx="162445" cy="3975996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8"/>
          <p:cNvSpPr txBox="1"/>
          <p:nvPr/>
        </p:nvSpPr>
        <p:spPr>
          <a:xfrm>
            <a:off x="2414936" y="540067"/>
            <a:ext cx="7728686" cy="1034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/>
          </a:p>
        </p:txBody>
      </p:sp>
      <p:sp>
        <p:nvSpPr>
          <p:cNvPr id="527" name="Google Shape;527;p28"/>
          <p:cNvSpPr txBox="1"/>
          <p:nvPr/>
        </p:nvSpPr>
        <p:spPr>
          <a:xfrm>
            <a:off x="-459495" y="500803"/>
            <a:ext cx="2976390" cy="1217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52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05.</a:t>
            </a:r>
            <a:endParaRPr/>
          </a:p>
        </p:txBody>
      </p:sp>
      <p:sp>
        <p:nvSpPr>
          <p:cNvPr id="528" name="Google Shape;528;p28"/>
          <p:cNvSpPr txBox="1"/>
          <p:nvPr/>
        </p:nvSpPr>
        <p:spPr>
          <a:xfrm>
            <a:off x="17390840" y="1047750"/>
            <a:ext cx="513755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27</a:t>
            </a:r>
            <a:endParaRPr/>
          </a:p>
        </p:txBody>
      </p:sp>
      <p:sp>
        <p:nvSpPr>
          <p:cNvPr id="529" name="Google Shape;529;p28"/>
          <p:cNvSpPr/>
          <p:nvPr/>
        </p:nvSpPr>
        <p:spPr>
          <a:xfrm>
            <a:off x="17259300" y="6214437"/>
            <a:ext cx="1409700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28" title="FER (1)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2700" y="2159600"/>
            <a:ext cx="14448701" cy="81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9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9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9"/>
          <p:cNvSpPr/>
          <p:nvPr/>
        </p:nvSpPr>
        <p:spPr>
          <a:xfrm>
            <a:off x="2012692" y="-1987998"/>
            <a:ext cx="162445" cy="3975996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9"/>
          <p:cNvSpPr txBox="1"/>
          <p:nvPr/>
        </p:nvSpPr>
        <p:spPr>
          <a:xfrm>
            <a:off x="2427751" y="540067"/>
            <a:ext cx="7728686" cy="1034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/>
          </a:p>
        </p:txBody>
      </p:sp>
      <p:sp>
        <p:nvSpPr>
          <p:cNvPr id="543" name="Google Shape;543;p29"/>
          <p:cNvSpPr txBox="1"/>
          <p:nvPr/>
        </p:nvSpPr>
        <p:spPr>
          <a:xfrm>
            <a:off x="17390840" y="1047750"/>
            <a:ext cx="513755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28</a:t>
            </a:r>
            <a:endParaRPr/>
          </a:p>
        </p:txBody>
      </p:sp>
      <p:sp>
        <p:nvSpPr>
          <p:cNvPr id="544" name="Google Shape;544;p29"/>
          <p:cNvSpPr/>
          <p:nvPr/>
        </p:nvSpPr>
        <p:spPr>
          <a:xfrm>
            <a:off x="17259300" y="6214437"/>
            <a:ext cx="1409700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9"/>
          <p:cNvSpPr txBox="1"/>
          <p:nvPr/>
        </p:nvSpPr>
        <p:spPr>
          <a:xfrm>
            <a:off x="2093915" y="3181346"/>
            <a:ext cx="1351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8159" lvl="1" marL="103632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b="1" i="0" lang="en-US" sz="4800" u="none" cap="none" strike="noStrike">
                <a:solidFill>
                  <a:srgbClr val="000000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research</a:t>
            </a:r>
            <a:endParaRPr/>
          </a:p>
        </p:txBody>
      </p:sp>
      <p:sp>
        <p:nvSpPr>
          <p:cNvPr id="546" name="Google Shape;546;p29"/>
          <p:cNvSpPr txBox="1"/>
          <p:nvPr/>
        </p:nvSpPr>
        <p:spPr>
          <a:xfrm>
            <a:off x="1984300" y="3778650"/>
            <a:ext cx="99807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518159" lvl="1" marL="103632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b="1" lang="en-US" sz="48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comparison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9"/>
          <p:cNvSpPr txBox="1"/>
          <p:nvPr/>
        </p:nvSpPr>
        <p:spPr>
          <a:xfrm>
            <a:off x="2017725" y="4791625"/>
            <a:ext cx="69027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518159" lvl="1" marL="103632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b="1" lang="en-US" sz="48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testing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9"/>
          <p:cNvSpPr txBox="1"/>
          <p:nvPr/>
        </p:nvSpPr>
        <p:spPr>
          <a:xfrm>
            <a:off x="2046750" y="6060200"/>
            <a:ext cx="7545300" cy="14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8159" lvl="1" marL="103632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b="1" lang="en-US" sz="48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accuracy : </a:t>
            </a:r>
            <a:r>
              <a:rPr b="1" lang="en-US" sz="4800">
                <a:solidFill>
                  <a:srgbClr val="2C92D5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63.87%</a:t>
            </a:r>
            <a:endParaRPr>
              <a:solidFill>
                <a:srgbClr val="2C92D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9"/>
          <p:cNvSpPr txBox="1"/>
          <p:nvPr/>
        </p:nvSpPr>
        <p:spPr>
          <a:xfrm>
            <a:off x="2044238" y="6917775"/>
            <a:ext cx="8800500" cy="14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8159" lvl="1" marL="103632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b="1" lang="en-US" sz="48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browser extension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3"/>
          <p:cNvGrpSpPr/>
          <p:nvPr/>
        </p:nvGrpSpPr>
        <p:grpSpPr>
          <a:xfrm>
            <a:off x="977438" y="3121269"/>
            <a:ext cx="8940979" cy="4333363"/>
            <a:chOff x="0" y="0"/>
            <a:chExt cx="11921306" cy="5777817"/>
          </a:xfrm>
        </p:grpSpPr>
        <p:sp>
          <p:nvSpPr>
            <p:cNvPr id="110" name="Google Shape;110;p3"/>
            <p:cNvSpPr/>
            <p:nvPr/>
          </p:nvSpPr>
          <p:spPr>
            <a:xfrm>
              <a:off x="0" y="0"/>
              <a:ext cx="11921306" cy="5777817"/>
            </a:xfrm>
            <a:custGeom>
              <a:rect b="b" l="l" r="r" t="t"/>
              <a:pathLst>
                <a:path extrusionOk="0" h="3556619" w="7338332">
                  <a:moveTo>
                    <a:pt x="0" y="0"/>
                  </a:moveTo>
                  <a:lnTo>
                    <a:pt x="0" y="3556619"/>
                  </a:lnTo>
                  <a:lnTo>
                    <a:pt x="7338332" y="3556619"/>
                  </a:lnTo>
                  <a:lnTo>
                    <a:pt x="7338332" y="0"/>
                  </a:lnTo>
                  <a:lnTo>
                    <a:pt x="0" y="0"/>
                  </a:lnTo>
                  <a:close/>
                  <a:moveTo>
                    <a:pt x="7277372" y="3495659"/>
                  </a:moveTo>
                  <a:lnTo>
                    <a:pt x="59690" y="3495659"/>
                  </a:lnTo>
                  <a:lnTo>
                    <a:pt x="59690" y="59690"/>
                  </a:lnTo>
                  <a:lnTo>
                    <a:pt x="7277372" y="59690"/>
                  </a:lnTo>
                  <a:lnTo>
                    <a:pt x="7277372" y="3495659"/>
                  </a:lnTo>
                  <a:close/>
                </a:path>
              </a:pathLst>
            </a:custGeom>
            <a:solidFill>
              <a:srgbClr val="840C0D"/>
            </a:solidFill>
            <a:ln>
              <a:noFill/>
            </a:ln>
          </p:spPr>
        </p:sp>
        <p:sp>
          <p:nvSpPr>
            <p:cNvPr id="111" name="Google Shape;111;p3"/>
            <p:cNvSpPr txBox="1"/>
            <p:nvPr/>
          </p:nvSpPr>
          <p:spPr>
            <a:xfrm>
              <a:off x="909796" y="1551598"/>
              <a:ext cx="10101715" cy="27317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200" u="none" cap="none" strike="noStrike">
                  <a:solidFill>
                    <a:srgbClr val="251E20"/>
                  </a:solidFill>
                  <a:latin typeface="Roboto"/>
                  <a:ea typeface="Roboto"/>
                  <a:cs typeface="Roboto"/>
                  <a:sym typeface="Roboto"/>
                </a:rPr>
                <a:t>PRESENTATION</a:t>
              </a:r>
              <a:endParaRPr/>
            </a:p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200" u="none" cap="none" strike="noStrike">
                  <a:solidFill>
                    <a:srgbClr val="251E20"/>
                  </a:solidFill>
                  <a:latin typeface="Roboto"/>
                  <a:ea typeface="Roboto"/>
                  <a:cs typeface="Roboto"/>
                  <a:sym typeface="Roboto"/>
                </a:rPr>
                <a:t>PLAN</a:t>
              </a:r>
              <a:endParaRPr/>
            </a:p>
          </p:txBody>
        </p:sp>
      </p:grpSp>
      <p:sp>
        <p:nvSpPr>
          <p:cNvPr id="112" name="Google Shape;112;p3"/>
          <p:cNvSpPr/>
          <p:nvPr/>
        </p:nvSpPr>
        <p:spPr>
          <a:xfrm>
            <a:off x="-394162" y="4716654"/>
            <a:ext cx="1409700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3"/>
          <p:cNvSpPr/>
          <p:nvPr/>
        </p:nvSpPr>
        <p:spPr>
          <a:xfrm>
            <a:off x="17533417" y="8191500"/>
            <a:ext cx="228600" cy="4191000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"/>
          <p:cNvSpPr txBox="1"/>
          <p:nvPr/>
        </p:nvSpPr>
        <p:spPr>
          <a:xfrm>
            <a:off x="11077745" y="1343966"/>
            <a:ext cx="56703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7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General Context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12800529" y="393737"/>
            <a:ext cx="2224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66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01.</a:t>
            </a:r>
            <a:endParaRPr/>
          </a:p>
        </p:txBody>
      </p:sp>
      <p:sp>
        <p:nvSpPr>
          <p:cNvPr id="118" name="Google Shape;118;p3"/>
          <p:cNvSpPr txBox="1"/>
          <p:nvPr/>
        </p:nvSpPr>
        <p:spPr>
          <a:xfrm>
            <a:off x="11077745" y="3273009"/>
            <a:ext cx="56703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7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Project Planning</a:t>
            </a:r>
            <a:endParaRPr/>
          </a:p>
        </p:txBody>
      </p:sp>
      <p:sp>
        <p:nvSpPr>
          <p:cNvPr id="119" name="Google Shape;119;p3"/>
          <p:cNvSpPr txBox="1"/>
          <p:nvPr/>
        </p:nvSpPr>
        <p:spPr>
          <a:xfrm>
            <a:off x="12800529" y="2241806"/>
            <a:ext cx="2224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66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02.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11077745" y="5127172"/>
            <a:ext cx="56703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7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State of the Art</a:t>
            </a:r>
            <a:endParaRPr/>
          </a:p>
        </p:txBody>
      </p:sp>
      <p:sp>
        <p:nvSpPr>
          <p:cNvPr id="121" name="Google Shape;121;p3"/>
          <p:cNvSpPr txBox="1"/>
          <p:nvPr/>
        </p:nvSpPr>
        <p:spPr>
          <a:xfrm>
            <a:off x="12800529" y="4170473"/>
            <a:ext cx="2224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66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03.</a:t>
            </a:r>
            <a:endParaRPr/>
          </a:p>
        </p:txBody>
      </p:sp>
      <p:sp>
        <p:nvSpPr>
          <p:cNvPr id="122" name="Google Shape;122;p3"/>
          <p:cNvSpPr txBox="1"/>
          <p:nvPr/>
        </p:nvSpPr>
        <p:spPr>
          <a:xfrm>
            <a:off x="11077745" y="7055838"/>
            <a:ext cx="56703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7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Model Training</a:t>
            </a:r>
            <a:endParaRPr/>
          </a:p>
        </p:txBody>
      </p:sp>
      <p:sp>
        <p:nvSpPr>
          <p:cNvPr id="123" name="Google Shape;123;p3"/>
          <p:cNvSpPr txBox="1"/>
          <p:nvPr/>
        </p:nvSpPr>
        <p:spPr>
          <a:xfrm>
            <a:off x="12800529" y="6024635"/>
            <a:ext cx="2224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66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04.</a:t>
            </a:r>
            <a:endParaRPr/>
          </a:p>
        </p:txBody>
      </p:sp>
      <p:sp>
        <p:nvSpPr>
          <p:cNvPr id="124" name="Google Shape;124;p3"/>
          <p:cNvSpPr txBox="1"/>
          <p:nvPr/>
        </p:nvSpPr>
        <p:spPr>
          <a:xfrm>
            <a:off x="11077745" y="8793968"/>
            <a:ext cx="5670300" cy="11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57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Chrome Extension </a:t>
            </a:r>
            <a:r>
              <a:rPr lang="en-US" sz="3157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I</a:t>
            </a:r>
            <a:r>
              <a:rPr b="0" i="0" lang="en-US" sz="3157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mplementation</a:t>
            </a:r>
            <a:endParaRPr/>
          </a:p>
        </p:txBody>
      </p:sp>
      <p:sp>
        <p:nvSpPr>
          <p:cNvPr id="125" name="Google Shape;125;p3"/>
          <p:cNvSpPr txBox="1"/>
          <p:nvPr/>
        </p:nvSpPr>
        <p:spPr>
          <a:xfrm>
            <a:off x="12800529" y="7953265"/>
            <a:ext cx="22248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66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05.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327c0e84e7_2_0"/>
          <p:cNvSpPr/>
          <p:nvPr/>
        </p:nvSpPr>
        <p:spPr>
          <a:xfrm>
            <a:off x="17712550" y="4187551"/>
            <a:ext cx="41700" cy="760800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g1327c0e84e7_2_0"/>
          <p:cNvSpPr/>
          <p:nvPr/>
        </p:nvSpPr>
        <p:spPr>
          <a:xfrm>
            <a:off x="17712550" y="2740928"/>
            <a:ext cx="41700" cy="760800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1327c0e84e7_2_0"/>
          <p:cNvSpPr/>
          <p:nvPr/>
        </p:nvSpPr>
        <p:spPr>
          <a:xfrm>
            <a:off x="2012692" y="-1987998"/>
            <a:ext cx="162300" cy="3975900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1327c0e84e7_2_0"/>
          <p:cNvSpPr txBox="1"/>
          <p:nvPr/>
        </p:nvSpPr>
        <p:spPr>
          <a:xfrm>
            <a:off x="2427751" y="540067"/>
            <a:ext cx="7728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PERSPECTIVE</a:t>
            </a:r>
            <a:endParaRPr/>
          </a:p>
        </p:txBody>
      </p:sp>
      <p:sp>
        <p:nvSpPr>
          <p:cNvPr id="562" name="Google Shape;562;g1327c0e84e7_2_0"/>
          <p:cNvSpPr txBox="1"/>
          <p:nvPr/>
        </p:nvSpPr>
        <p:spPr>
          <a:xfrm>
            <a:off x="17390840" y="1047750"/>
            <a:ext cx="5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-US" sz="2400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endParaRPr/>
          </a:p>
        </p:txBody>
      </p:sp>
      <p:sp>
        <p:nvSpPr>
          <p:cNvPr id="563" name="Google Shape;563;g1327c0e84e7_2_0"/>
          <p:cNvSpPr/>
          <p:nvPr/>
        </p:nvSpPr>
        <p:spPr>
          <a:xfrm>
            <a:off x="17259300" y="6214437"/>
            <a:ext cx="1409700" cy="1278300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1327c0e84e7_2_0"/>
          <p:cNvSpPr txBox="1"/>
          <p:nvPr/>
        </p:nvSpPr>
        <p:spPr>
          <a:xfrm>
            <a:off x="2093915" y="3181346"/>
            <a:ext cx="13511400" cy="22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18159" lvl="1" marL="103632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Char char="•"/>
            </a:pPr>
            <a:r>
              <a:rPr b="1" lang="en-US" sz="4800">
                <a:latin typeface="Open Sans ExtraBold"/>
                <a:ea typeface="Open Sans ExtraBold"/>
                <a:cs typeface="Open Sans ExtraBold"/>
                <a:sym typeface="Open Sans ExtraBold"/>
              </a:rPr>
              <a:t>Increase the accuracy</a:t>
            </a:r>
            <a:endParaRPr/>
          </a:p>
          <a:p>
            <a:pPr indent="0" lvl="0" marL="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indent="0" lvl="0" marL="91440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1327c0e84e7_2_0"/>
          <p:cNvSpPr txBox="1"/>
          <p:nvPr/>
        </p:nvSpPr>
        <p:spPr>
          <a:xfrm>
            <a:off x="2017725" y="4024950"/>
            <a:ext cx="765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18159" lvl="1" marL="103632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b="1" lang="en-US" sz="4800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VER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0"/>
          <p:cNvSpPr/>
          <p:nvPr/>
        </p:nvSpPr>
        <p:spPr>
          <a:xfrm>
            <a:off x="9894742" y="1717675"/>
            <a:ext cx="7052301" cy="5817517"/>
          </a:xfrm>
          <a:custGeom>
            <a:rect b="b" l="l" r="r" t="t"/>
            <a:pathLst>
              <a:path extrusionOk="0" h="4774742" w="5788195">
                <a:moveTo>
                  <a:pt x="0" y="0"/>
                </a:moveTo>
                <a:lnTo>
                  <a:pt x="0" y="4774742"/>
                </a:lnTo>
                <a:lnTo>
                  <a:pt x="5788195" y="4774742"/>
                </a:lnTo>
                <a:lnTo>
                  <a:pt x="5788195" y="0"/>
                </a:lnTo>
                <a:lnTo>
                  <a:pt x="0" y="0"/>
                </a:lnTo>
                <a:close/>
                <a:moveTo>
                  <a:pt x="5727235" y="4713782"/>
                </a:moveTo>
                <a:lnTo>
                  <a:pt x="59690" y="4713782"/>
                </a:lnTo>
                <a:lnTo>
                  <a:pt x="59690" y="59690"/>
                </a:lnTo>
                <a:lnTo>
                  <a:pt x="5727235" y="59690"/>
                </a:lnTo>
                <a:lnTo>
                  <a:pt x="5727235" y="4713782"/>
                </a:lnTo>
                <a:close/>
              </a:path>
            </a:pathLst>
          </a:custGeom>
          <a:solidFill>
            <a:srgbClr val="840C0D"/>
          </a:solidFill>
          <a:ln>
            <a:noFill/>
          </a:ln>
        </p:spPr>
      </p:sp>
      <p:sp>
        <p:nvSpPr>
          <p:cNvPr id="571" name="Google Shape;571;p30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0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3" name="Google Shape;573;p30"/>
          <p:cNvGrpSpPr/>
          <p:nvPr/>
        </p:nvGrpSpPr>
        <p:grpSpPr>
          <a:xfrm>
            <a:off x="0" y="4314090"/>
            <a:ext cx="1461648" cy="5972911"/>
            <a:chOff x="0" y="0"/>
            <a:chExt cx="1948864" cy="7963880"/>
          </a:xfrm>
        </p:grpSpPr>
        <p:pic>
          <p:nvPicPr>
            <p:cNvPr id="574" name="Google Shape;574;p30"/>
            <p:cNvPicPr preferRelativeResize="0"/>
            <p:nvPr/>
          </p:nvPicPr>
          <p:blipFill rotWithShape="1">
            <a:blip r:embed="rId3">
              <a:alphaModFix/>
            </a:blip>
            <a:srcRect b="0" l="16613" r="12905" t="0"/>
            <a:stretch/>
          </p:blipFill>
          <p:spPr>
            <a:xfrm>
              <a:off x="0" y="0"/>
              <a:ext cx="1948864" cy="2569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30"/>
            <p:cNvPicPr preferRelativeResize="0"/>
            <p:nvPr/>
          </p:nvPicPr>
          <p:blipFill rotWithShape="1">
            <a:blip r:embed="rId4">
              <a:alphaModFix/>
            </a:blip>
            <a:srcRect b="0" l="12083" r="12082" t="0"/>
            <a:stretch/>
          </p:blipFill>
          <p:spPr>
            <a:xfrm>
              <a:off x="0" y="2696960"/>
              <a:ext cx="1948864" cy="25699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30"/>
            <p:cNvPicPr preferRelativeResize="0"/>
            <p:nvPr/>
          </p:nvPicPr>
          <p:blipFill rotWithShape="1">
            <a:blip r:embed="rId5">
              <a:alphaModFix/>
            </a:blip>
            <a:srcRect b="26810" l="26113" r="23988" t="21180"/>
            <a:stretch/>
          </p:blipFill>
          <p:spPr>
            <a:xfrm>
              <a:off x="0" y="5393920"/>
              <a:ext cx="1948864" cy="25699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7" name="Google Shape;577;p30"/>
          <p:cNvSpPr/>
          <p:nvPr/>
        </p:nvSpPr>
        <p:spPr>
          <a:xfrm>
            <a:off x="16907297" y="6035363"/>
            <a:ext cx="1845965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8" name="Google Shape;578;p30"/>
          <p:cNvGrpSpPr/>
          <p:nvPr/>
        </p:nvGrpSpPr>
        <p:grpSpPr>
          <a:xfrm>
            <a:off x="0" y="-2180490"/>
            <a:ext cx="1425289" cy="6418381"/>
            <a:chOff x="0" y="0"/>
            <a:chExt cx="1900385" cy="8557841"/>
          </a:xfrm>
        </p:grpSpPr>
        <p:pic>
          <p:nvPicPr>
            <p:cNvPr id="579" name="Google Shape;579;p30"/>
            <p:cNvPicPr preferRelativeResize="0"/>
            <p:nvPr/>
          </p:nvPicPr>
          <p:blipFill rotWithShape="1">
            <a:blip r:embed="rId6">
              <a:alphaModFix/>
            </a:blip>
            <a:srcRect b="30540" l="44793" r="44793" t="30540"/>
            <a:stretch/>
          </p:blipFill>
          <p:spPr>
            <a:xfrm>
              <a:off x="0" y="0"/>
              <a:ext cx="1900385" cy="2767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30"/>
            <p:cNvPicPr preferRelativeResize="0"/>
            <p:nvPr/>
          </p:nvPicPr>
          <p:blipFill rotWithShape="1">
            <a:blip r:embed="rId7">
              <a:alphaModFix/>
            </a:blip>
            <a:srcRect b="0" l="15670" r="15671" t="0"/>
            <a:stretch/>
          </p:blipFill>
          <p:spPr>
            <a:xfrm>
              <a:off x="0" y="2894947"/>
              <a:ext cx="1900385" cy="27679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30"/>
            <p:cNvPicPr preferRelativeResize="0"/>
            <p:nvPr/>
          </p:nvPicPr>
          <p:blipFill rotWithShape="1">
            <a:blip r:embed="rId8">
              <a:alphaModFix/>
            </a:blip>
            <a:srcRect b="2897" l="0" r="0" t="0"/>
            <a:stretch/>
          </p:blipFill>
          <p:spPr>
            <a:xfrm>
              <a:off x="0" y="5789894"/>
              <a:ext cx="1900385" cy="27679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2" name="Google Shape;582;p30"/>
          <p:cNvGrpSpPr/>
          <p:nvPr/>
        </p:nvGrpSpPr>
        <p:grpSpPr>
          <a:xfrm>
            <a:off x="10585874" y="3016482"/>
            <a:ext cx="5789168" cy="4771358"/>
            <a:chOff x="0" y="715164"/>
            <a:chExt cx="7718891" cy="6361812"/>
          </a:xfrm>
        </p:grpSpPr>
        <p:sp>
          <p:nvSpPr>
            <p:cNvPr id="583" name="Google Shape;583;p30"/>
            <p:cNvSpPr txBox="1"/>
            <p:nvPr/>
          </p:nvSpPr>
          <p:spPr>
            <a:xfrm>
              <a:off x="0" y="6435629"/>
              <a:ext cx="7718891" cy="641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02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0"/>
            <p:cNvSpPr txBox="1"/>
            <p:nvPr/>
          </p:nvSpPr>
          <p:spPr>
            <a:xfrm>
              <a:off x="0" y="715164"/>
              <a:ext cx="7718891" cy="43306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99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682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THANK YOU FOR YOUR ATTENTION</a:t>
              </a:r>
              <a:endParaRPr/>
            </a:p>
          </p:txBody>
        </p:sp>
      </p:grpSp>
      <p:grpSp>
        <p:nvGrpSpPr>
          <p:cNvPr id="585" name="Google Shape;585;p30"/>
          <p:cNvGrpSpPr/>
          <p:nvPr/>
        </p:nvGrpSpPr>
        <p:grpSpPr>
          <a:xfrm>
            <a:off x="1932216" y="533400"/>
            <a:ext cx="4872001" cy="1184275"/>
            <a:chOff x="0" y="-76200"/>
            <a:chExt cx="6496001" cy="1579033"/>
          </a:xfrm>
        </p:grpSpPr>
        <p:sp>
          <p:nvSpPr>
            <p:cNvPr id="586" name="Google Shape;586;p30"/>
            <p:cNvSpPr txBox="1"/>
            <p:nvPr/>
          </p:nvSpPr>
          <p:spPr>
            <a:xfrm>
              <a:off x="0" y="-76200"/>
              <a:ext cx="6496001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251E20"/>
                  </a:solidFill>
                  <a:latin typeface="Roboto"/>
                  <a:ea typeface="Roboto"/>
                  <a:cs typeface="Roboto"/>
                  <a:sym typeface="Roboto"/>
                </a:rPr>
                <a:t>DORSAF SEBAI</a:t>
              </a:r>
              <a:endParaRPr/>
            </a:p>
          </p:txBody>
        </p:sp>
        <p:sp>
          <p:nvSpPr>
            <p:cNvPr id="587" name="Google Shape;587;p30"/>
            <p:cNvSpPr txBox="1"/>
            <p:nvPr/>
          </p:nvSpPr>
          <p:spPr>
            <a:xfrm>
              <a:off x="0" y="861060"/>
              <a:ext cx="6496001" cy="6417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rgbClr val="251E20"/>
                  </a:solidFill>
                  <a:latin typeface="Roboto"/>
                  <a:ea typeface="Roboto"/>
                  <a:cs typeface="Roboto"/>
                  <a:sym typeface="Roboto"/>
                </a:rPr>
                <a:t>INSAT Supervisor</a:t>
              </a:r>
              <a:endParaRPr/>
            </a:p>
          </p:txBody>
        </p:sp>
      </p:grpSp>
      <p:sp>
        <p:nvSpPr>
          <p:cNvPr id="588" name="Google Shape;588;p30"/>
          <p:cNvSpPr txBox="1"/>
          <p:nvPr/>
        </p:nvSpPr>
        <p:spPr>
          <a:xfrm>
            <a:off x="1932216" y="3045069"/>
            <a:ext cx="4872001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DORRA GARRA</a:t>
            </a:r>
            <a:endParaRPr/>
          </a:p>
        </p:txBody>
      </p:sp>
      <p:sp>
        <p:nvSpPr>
          <p:cNvPr id="589" name="Google Shape;589;p30"/>
          <p:cNvSpPr txBox="1"/>
          <p:nvPr/>
        </p:nvSpPr>
        <p:spPr>
          <a:xfrm>
            <a:off x="1932216" y="9003030"/>
            <a:ext cx="4872001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MOHAMED BEN ATTIA</a:t>
            </a:r>
            <a:endParaRPr/>
          </a:p>
        </p:txBody>
      </p:sp>
      <p:sp>
        <p:nvSpPr>
          <p:cNvPr id="590" name="Google Shape;590;p30"/>
          <p:cNvSpPr txBox="1"/>
          <p:nvPr/>
        </p:nvSpPr>
        <p:spPr>
          <a:xfrm>
            <a:off x="1932216" y="5067300"/>
            <a:ext cx="4872001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MELEK ELLOUMI</a:t>
            </a:r>
            <a:endParaRPr/>
          </a:p>
        </p:txBody>
      </p:sp>
      <p:sp>
        <p:nvSpPr>
          <p:cNvPr id="591" name="Google Shape;591;p30"/>
          <p:cNvSpPr txBox="1"/>
          <p:nvPr/>
        </p:nvSpPr>
        <p:spPr>
          <a:xfrm>
            <a:off x="1932216" y="7086600"/>
            <a:ext cx="4872001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MOUHEB BEN CHEIKH</a:t>
            </a:r>
            <a:endParaRPr/>
          </a:p>
        </p:txBody>
      </p:sp>
      <p:sp>
        <p:nvSpPr>
          <p:cNvPr id="592" name="Google Shape;592;p30"/>
          <p:cNvSpPr txBox="1"/>
          <p:nvPr/>
        </p:nvSpPr>
        <p:spPr>
          <a:xfrm>
            <a:off x="17390840" y="1047750"/>
            <a:ext cx="51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/>
          <p:nvPr/>
        </p:nvSpPr>
        <p:spPr>
          <a:xfrm>
            <a:off x="-470362" y="4716654"/>
            <a:ext cx="5182664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4"/>
          <p:cNvGrpSpPr/>
          <p:nvPr/>
        </p:nvGrpSpPr>
        <p:grpSpPr>
          <a:xfrm>
            <a:off x="4712303" y="3189090"/>
            <a:ext cx="8940979" cy="4333363"/>
            <a:chOff x="0" y="0"/>
            <a:chExt cx="11921306" cy="5777817"/>
          </a:xfrm>
        </p:grpSpPr>
        <p:sp>
          <p:nvSpPr>
            <p:cNvPr id="132" name="Google Shape;132;p4"/>
            <p:cNvSpPr/>
            <p:nvPr/>
          </p:nvSpPr>
          <p:spPr>
            <a:xfrm>
              <a:off x="0" y="0"/>
              <a:ext cx="11921306" cy="5777817"/>
            </a:xfrm>
            <a:custGeom>
              <a:rect b="b" l="l" r="r" t="t"/>
              <a:pathLst>
                <a:path extrusionOk="0" h="3556619" w="7338332">
                  <a:moveTo>
                    <a:pt x="0" y="0"/>
                  </a:moveTo>
                  <a:lnTo>
                    <a:pt x="0" y="3556619"/>
                  </a:lnTo>
                  <a:lnTo>
                    <a:pt x="7338332" y="3556619"/>
                  </a:lnTo>
                  <a:lnTo>
                    <a:pt x="7338332" y="0"/>
                  </a:lnTo>
                  <a:lnTo>
                    <a:pt x="0" y="0"/>
                  </a:lnTo>
                  <a:close/>
                  <a:moveTo>
                    <a:pt x="7277372" y="3495659"/>
                  </a:moveTo>
                  <a:lnTo>
                    <a:pt x="59690" y="3495659"/>
                  </a:lnTo>
                  <a:lnTo>
                    <a:pt x="59690" y="59690"/>
                  </a:lnTo>
                  <a:lnTo>
                    <a:pt x="7277372" y="59690"/>
                  </a:lnTo>
                  <a:lnTo>
                    <a:pt x="7277372" y="3495659"/>
                  </a:lnTo>
                  <a:close/>
                </a:path>
              </a:pathLst>
            </a:custGeom>
            <a:solidFill>
              <a:srgbClr val="840C0D"/>
            </a:solidFill>
            <a:ln>
              <a:noFill/>
            </a:ln>
          </p:spPr>
        </p:sp>
        <p:sp>
          <p:nvSpPr>
            <p:cNvPr id="133" name="Google Shape;133;p4"/>
            <p:cNvSpPr txBox="1"/>
            <p:nvPr/>
          </p:nvSpPr>
          <p:spPr>
            <a:xfrm>
              <a:off x="909796" y="1551598"/>
              <a:ext cx="10101715" cy="27317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200" u="none" cap="none" strike="noStrike">
                  <a:solidFill>
                    <a:srgbClr val="251E20"/>
                  </a:solidFill>
                  <a:latin typeface="Roboto"/>
                  <a:ea typeface="Roboto"/>
                  <a:cs typeface="Roboto"/>
                  <a:sym typeface="Roboto"/>
                </a:rPr>
                <a:t>01. GENERAL CONTEXT</a:t>
              </a:r>
              <a:endParaRPr/>
            </a:p>
          </p:txBody>
        </p:sp>
      </p:grpSp>
      <p:sp>
        <p:nvSpPr>
          <p:cNvPr id="134" name="Google Shape;134;p4"/>
          <p:cNvSpPr/>
          <p:nvPr/>
        </p:nvSpPr>
        <p:spPr>
          <a:xfrm>
            <a:off x="13585915" y="4716654"/>
            <a:ext cx="5182664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/>
          <p:nvPr/>
        </p:nvSpPr>
        <p:spPr>
          <a:xfrm>
            <a:off x="1607734" y="-1987998"/>
            <a:ext cx="162445" cy="3975996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"/>
          <p:cNvSpPr/>
          <p:nvPr/>
        </p:nvSpPr>
        <p:spPr>
          <a:xfrm>
            <a:off x="17712550" y="4187551"/>
            <a:ext cx="41785" cy="760681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>
            <a:off x="17712550" y="2740928"/>
            <a:ext cx="41785" cy="760681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"/>
          <p:cNvSpPr/>
          <p:nvPr/>
        </p:nvSpPr>
        <p:spPr>
          <a:xfrm>
            <a:off x="17259300" y="6214437"/>
            <a:ext cx="1409700" cy="1278235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970" y="5143500"/>
            <a:ext cx="14694814" cy="413291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 txBox="1"/>
          <p:nvPr/>
        </p:nvSpPr>
        <p:spPr>
          <a:xfrm>
            <a:off x="2041787" y="57150"/>
            <a:ext cx="9622026" cy="2034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FACIAL EXPRESSION RECOGNITION</a:t>
            </a:r>
            <a:endParaRPr/>
          </a:p>
        </p:txBody>
      </p:sp>
      <p:sp>
        <p:nvSpPr>
          <p:cNvPr id="145" name="Google Shape;145;p5"/>
          <p:cNvSpPr txBox="1"/>
          <p:nvPr/>
        </p:nvSpPr>
        <p:spPr>
          <a:xfrm>
            <a:off x="17390840" y="1047750"/>
            <a:ext cx="513755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/>
          </a:p>
        </p:txBody>
      </p:sp>
      <p:sp>
        <p:nvSpPr>
          <p:cNvPr id="146" name="Google Shape;146;p5"/>
          <p:cNvSpPr txBox="1"/>
          <p:nvPr/>
        </p:nvSpPr>
        <p:spPr>
          <a:xfrm>
            <a:off x="1447970" y="2813972"/>
            <a:ext cx="146949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61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 The classification of facial expressions into universal categories of emotions following a specific configuration of the micro-motors.</a:t>
            </a:r>
            <a:endParaRPr/>
          </a:p>
        </p:txBody>
      </p:sp>
      <p:sp>
        <p:nvSpPr>
          <p:cNvPr id="147" name="Google Shape;147;p5"/>
          <p:cNvSpPr txBox="1"/>
          <p:nvPr/>
        </p:nvSpPr>
        <p:spPr>
          <a:xfrm>
            <a:off x="2659778" y="4501217"/>
            <a:ext cx="1402372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13538A"/>
                </a:solidFill>
                <a:latin typeface="Roboto"/>
                <a:ea typeface="Roboto"/>
                <a:cs typeface="Roboto"/>
                <a:sym typeface="Roboto"/>
              </a:rPr>
              <a:t>Fear </a:t>
            </a: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6011654" y="4501217"/>
            <a:ext cx="1872278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13538A"/>
                </a:solidFill>
                <a:latin typeface="Roboto"/>
                <a:ea typeface="Roboto"/>
                <a:cs typeface="Roboto"/>
                <a:sym typeface="Roboto"/>
              </a:rPr>
              <a:t>Surprise</a:t>
            </a:r>
            <a:endParaRPr/>
          </a:p>
        </p:txBody>
      </p:sp>
      <p:sp>
        <p:nvSpPr>
          <p:cNvPr id="149" name="Google Shape;149;p5"/>
          <p:cNvSpPr txBox="1"/>
          <p:nvPr/>
        </p:nvSpPr>
        <p:spPr>
          <a:xfrm>
            <a:off x="9332082" y="4501217"/>
            <a:ext cx="2331731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13538A"/>
                </a:solidFill>
                <a:latin typeface="Roboto"/>
                <a:ea typeface="Roboto"/>
                <a:cs typeface="Roboto"/>
                <a:sym typeface="Roboto"/>
              </a:rPr>
              <a:t>Happiness</a:t>
            </a:r>
            <a:endParaRPr/>
          </a:p>
        </p:txBody>
      </p:sp>
      <p:sp>
        <p:nvSpPr>
          <p:cNvPr id="150" name="Google Shape;150;p5"/>
          <p:cNvSpPr txBox="1"/>
          <p:nvPr/>
        </p:nvSpPr>
        <p:spPr>
          <a:xfrm>
            <a:off x="13749788" y="4501217"/>
            <a:ext cx="1872278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13538A"/>
                </a:solidFill>
                <a:latin typeface="Roboto"/>
                <a:ea typeface="Roboto"/>
                <a:cs typeface="Roboto"/>
                <a:sym typeface="Roboto"/>
              </a:rPr>
              <a:t>Anger</a:t>
            </a:r>
            <a:endParaRPr/>
          </a:p>
        </p:txBody>
      </p:sp>
      <p:sp>
        <p:nvSpPr>
          <p:cNvPr id="151" name="Google Shape;151;p5"/>
          <p:cNvSpPr txBox="1"/>
          <p:nvPr/>
        </p:nvSpPr>
        <p:spPr>
          <a:xfrm>
            <a:off x="13512521" y="9257366"/>
            <a:ext cx="1872278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13538A"/>
                </a:solidFill>
                <a:latin typeface="Roboto"/>
                <a:ea typeface="Roboto"/>
                <a:cs typeface="Roboto"/>
                <a:sym typeface="Roboto"/>
              </a:rPr>
              <a:t>Disgust</a:t>
            </a:r>
            <a:endParaRPr/>
          </a:p>
        </p:txBody>
      </p:sp>
      <p:sp>
        <p:nvSpPr>
          <p:cNvPr id="152" name="Google Shape;152;p5"/>
          <p:cNvSpPr txBox="1"/>
          <p:nvPr/>
        </p:nvSpPr>
        <p:spPr>
          <a:xfrm>
            <a:off x="9770473" y="9209741"/>
            <a:ext cx="2094083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13538A"/>
                </a:solidFill>
                <a:latin typeface="Roboto"/>
                <a:ea typeface="Roboto"/>
                <a:cs typeface="Roboto"/>
                <a:sym typeface="Roboto"/>
              </a:rPr>
              <a:t>Contempt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6106101" y="9191625"/>
            <a:ext cx="1872278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13538A"/>
                </a:solidFill>
                <a:latin typeface="Roboto"/>
                <a:ea typeface="Roboto"/>
                <a:cs typeface="Roboto"/>
                <a:sym typeface="Roboto"/>
              </a:rPr>
              <a:t>Sadness</a:t>
            </a:r>
            <a:endParaRPr/>
          </a:p>
        </p:txBody>
      </p:sp>
      <p:sp>
        <p:nvSpPr>
          <p:cNvPr id="154" name="Google Shape;154;p5"/>
          <p:cNvSpPr txBox="1"/>
          <p:nvPr/>
        </p:nvSpPr>
        <p:spPr>
          <a:xfrm>
            <a:off x="2443123" y="9209741"/>
            <a:ext cx="1872278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499" u="none" cap="none" strike="noStrike">
                <a:solidFill>
                  <a:srgbClr val="13538A"/>
                </a:solidFill>
                <a:latin typeface="Roboto"/>
                <a:ea typeface="Roboto"/>
                <a:cs typeface="Roboto"/>
                <a:sym typeface="Roboto"/>
              </a:rPr>
              <a:t>Neutral</a:t>
            </a:r>
            <a:endParaRPr/>
          </a:p>
        </p:txBody>
      </p:sp>
      <p:sp>
        <p:nvSpPr>
          <p:cNvPr id="155" name="Google Shape;155;p5"/>
          <p:cNvSpPr txBox="1"/>
          <p:nvPr/>
        </p:nvSpPr>
        <p:spPr>
          <a:xfrm>
            <a:off x="-695820" y="500803"/>
            <a:ext cx="2976390" cy="1217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52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01.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6"/>
          <p:cNvPicPr preferRelativeResize="0"/>
          <p:nvPr/>
        </p:nvPicPr>
        <p:blipFill rotWithShape="1">
          <a:blip r:embed="rId3">
            <a:alphaModFix/>
          </a:blip>
          <a:srcRect b="5800" l="0" r="0" t="5801"/>
          <a:stretch/>
        </p:blipFill>
        <p:spPr>
          <a:xfrm>
            <a:off x="9115425" y="1746360"/>
            <a:ext cx="9096375" cy="4270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6"/>
          <p:cNvPicPr preferRelativeResize="0"/>
          <p:nvPr/>
        </p:nvPicPr>
        <p:blipFill rotWithShape="1">
          <a:blip r:embed="rId4">
            <a:alphaModFix/>
          </a:blip>
          <a:srcRect b="12607" l="0" r="0" t="12607"/>
          <a:stretch/>
        </p:blipFill>
        <p:spPr>
          <a:xfrm>
            <a:off x="0" y="1746360"/>
            <a:ext cx="9096375" cy="427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"/>
          <p:cNvPicPr preferRelativeResize="0"/>
          <p:nvPr/>
        </p:nvPicPr>
        <p:blipFill rotWithShape="1">
          <a:blip r:embed="rId5">
            <a:alphaModFix/>
          </a:blip>
          <a:srcRect b="31328" l="0" r="0" t="28009"/>
          <a:stretch/>
        </p:blipFill>
        <p:spPr>
          <a:xfrm>
            <a:off x="9115425" y="6016680"/>
            <a:ext cx="9096376" cy="427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6"/>
          <p:cNvPicPr preferRelativeResize="0"/>
          <p:nvPr/>
        </p:nvPicPr>
        <p:blipFill rotWithShape="1">
          <a:blip r:embed="rId6">
            <a:alphaModFix/>
          </a:blip>
          <a:srcRect b="19986" l="3678" r="4505" t="29664"/>
          <a:stretch/>
        </p:blipFill>
        <p:spPr>
          <a:xfrm>
            <a:off x="76200" y="6016680"/>
            <a:ext cx="9096376" cy="427032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6"/>
          <p:cNvSpPr/>
          <p:nvPr/>
        </p:nvSpPr>
        <p:spPr>
          <a:xfrm>
            <a:off x="1607734" y="-2533781"/>
            <a:ext cx="162445" cy="3975996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6"/>
          <p:cNvSpPr txBox="1"/>
          <p:nvPr/>
        </p:nvSpPr>
        <p:spPr>
          <a:xfrm>
            <a:off x="1915042" y="549593"/>
            <a:ext cx="7728686" cy="1034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USE CASES</a:t>
            </a:r>
            <a:endParaRPr/>
          </a:p>
        </p:txBody>
      </p:sp>
      <p:sp>
        <p:nvSpPr>
          <p:cNvPr id="166" name="Google Shape;166;p6"/>
          <p:cNvSpPr txBox="1"/>
          <p:nvPr/>
        </p:nvSpPr>
        <p:spPr>
          <a:xfrm>
            <a:off x="17390840" y="1047750"/>
            <a:ext cx="513755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/>
          </a:p>
        </p:txBody>
      </p:sp>
      <p:sp>
        <p:nvSpPr>
          <p:cNvPr id="167" name="Google Shape;167;p6"/>
          <p:cNvSpPr txBox="1"/>
          <p:nvPr/>
        </p:nvSpPr>
        <p:spPr>
          <a:xfrm>
            <a:off x="-695820" y="491278"/>
            <a:ext cx="2976390" cy="1217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52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01.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"/>
          <p:cNvSpPr/>
          <p:nvPr/>
        </p:nvSpPr>
        <p:spPr>
          <a:xfrm>
            <a:off x="1607734" y="-2533781"/>
            <a:ext cx="162445" cy="3975996"/>
          </a:xfrm>
          <a:prstGeom prst="rect">
            <a:avLst/>
          </a:prstGeom>
          <a:solidFill>
            <a:srgbClr val="251E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734" y="5016754"/>
            <a:ext cx="6911895" cy="375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44335" y="5009162"/>
            <a:ext cx="6925880" cy="375976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7"/>
          <p:cNvSpPr txBox="1"/>
          <p:nvPr/>
        </p:nvSpPr>
        <p:spPr>
          <a:xfrm>
            <a:off x="1915042" y="532964"/>
            <a:ext cx="7728686" cy="1034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251E20"/>
                </a:solidFill>
                <a:latin typeface="Roboto"/>
                <a:ea typeface="Roboto"/>
                <a:cs typeface="Roboto"/>
                <a:sym typeface="Roboto"/>
              </a:rPr>
              <a:t>GOAL</a:t>
            </a:r>
            <a:endParaRPr/>
          </a:p>
        </p:txBody>
      </p:sp>
      <p:sp>
        <p:nvSpPr>
          <p:cNvPr id="176" name="Google Shape;176;p7"/>
          <p:cNvSpPr txBox="1"/>
          <p:nvPr/>
        </p:nvSpPr>
        <p:spPr>
          <a:xfrm>
            <a:off x="2369749" y="2319854"/>
            <a:ext cx="13548503" cy="1739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9" u="none" cap="none" strike="noStrike">
                <a:solidFill>
                  <a:srgbClr val="251E2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Offer the possibility for </a:t>
            </a:r>
            <a:r>
              <a:rPr b="1" i="0" lang="en-US" sz="4999" u="none" cap="none" strike="noStrike">
                <a:solidFill>
                  <a:srgbClr val="13538A"/>
                </a:solidFill>
                <a:latin typeface="Open Sans"/>
                <a:ea typeface="Open Sans"/>
                <a:cs typeface="Open Sans"/>
                <a:sym typeface="Open Sans"/>
              </a:rPr>
              <a:t>everyone</a:t>
            </a:r>
            <a:r>
              <a:rPr b="0" i="0" lang="en-US" sz="4999" u="none" cap="none" strike="noStrike">
                <a:solidFill>
                  <a:srgbClr val="251E2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to analyze the </a:t>
            </a:r>
            <a:r>
              <a:rPr b="1" i="0" lang="en-US" sz="4999" u="none" cap="none" strike="noStrike">
                <a:solidFill>
                  <a:srgbClr val="840C0D"/>
                </a:solidFill>
                <a:latin typeface="Open Sans"/>
                <a:ea typeface="Open Sans"/>
                <a:cs typeface="Open Sans"/>
                <a:sym typeface="Open Sans"/>
              </a:rPr>
              <a:t>emotions</a:t>
            </a:r>
            <a:r>
              <a:rPr b="1" i="0" lang="en-US" sz="4999" u="none" cap="none" strike="noStrike">
                <a:solidFill>
                  <a:srgbClr val="37C9E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0" i="0" lang="en-US" sz="4999" u="none" cap="none" strike="noStrike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of an</a:t>
            </a:r>
            <a:r>
              <a:rPr b="1" i="0" lang="en-US" sz="4999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interlocutor</a:t>
            </a:r>
            <a:r>
              <a:rPr b="0" i="0" lang="en-US" sz="4999" u="none" cap="none" strike="noStrike">
                <a:solidFill>
                  <a:srgbClr val="251E2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/>
          </a:p>
        </p:txBody>
      </p:sp>
      <p:sp>
        <p:nvSpPr>
          <p:cNvPr id="177" name="Google Shape;177;p7"/>
          <p:cNvSpPr txBox="1"/>
          <p:nvPr/>
        </p:nvSpPr>
        <p:spPr>
          <a:xfrm>
            <a:off x="-695820" y="493699"/>
            <a:ext cx="2976390" cy="1217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52" u="none" cap="none" strike="noStrike">
                <a:solidFill>
                  <a:srgbClr val="251E20"/>
                </a:solidFill>
                <a:latin typeface="Josefin Sans"/>
                <a:ea typeface="Josefin Sans"/>
                <a:cs typeface="Josefin Sans"/>
                <a:sym typeface="Josefin Sans"/>
              </a:rPr>
              <a:t>01.</a:t>
            </a:r>
            <a:endParaRPr/>
          </a:p>
        </p:txBody>
      </p:sp>
      <p:sp>
        <p:nvSpPr>
          <p:cNvPr id="178" name="Google Shape;178;p7"/>
          <p:cNvSpPr txBox="1"/>
          <p:nvPr/>
        </p:nvSpPr>
        <p:spPr>
          <a:xfrm>
            <a:off x="17390840" y="1047750"/>
            <a:ext cx="513755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06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F0F2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"/>
          <p:cNvSpPr/>
          <p:nvPr/>
        </p:nvSpPr>
        <p:spPr>
          <a:xfrm>
            <a:off x="-470362" y="4716654"/>
            <a:ext cx="5182664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8"/>
          <p:cNvGrpSpPr/>
          <p:nvPr/>
        </p:nvGrpSpPr>
        <p:grpSpPr>
          <a:xfrm>
            <a:off x="4712303" y="3189090"/>
            <a:ext cx="8940979" cy="4333363"/>
            <a:chOff x="0" y="0"/>
            <a:chExt cx="11921306" cy="5777817"/>
          </a:xfrm>
        </p:grpSpPr>
        <p:sp>
          <p:nvSpPr>
            <p:cNvPr id="185" name="Google Shape;185;p8"/>
            <p:cNvSpPr/>
            <p:nvPr/>
          </p:nvSpPr>
          <p:spPr>
            <a:xfrm>
              <a:off x="0" y="0"/>
              <a:ext cx="11921306" cy="5777817"/>
            </a:xfrm>
            <a:custGeom>
              <a:rect b="b" l="l" r="r" t="t"/>
              <a:pathLst>
                <a:path extrusionOk="0" h="3556619" w="7338332">
                  <a:moveTo>
                    <a:pt x="0" y="0"/>
                  </a:moveTo>
                  <a:lnTo>
                    <a:pt x="0" y="3556619"/>
                  </a:lnTo>
                  <a:lnTo>
                    <a:pt x="7338332" y="3556619"/>
                  </a:lnTo>
                  <a:lnTo>
                    <a:pt x="7338332" y="0"/>
                  </a:lnTo>
                  <a:lnTo>
                    <a:pt x="0" y="0"/>
                  </a:lnTo>
                  <a:close/>
                  <a:moveTo>
                    <a:pt x="7277372" y="3495659"/>
                  </a:moveTo>
                  <a:lnTo>
                    <a:pt x="59690" y="3495659"/>
                  </a:lnTo>
                  <a:lnTo>
                    <a:pt x="59690" y="59690"/>
                  </a:lnTo>
                  <a:lnTo>
                    <a:pt x="7277372" y="59690"/>
                  </a:lnTo>
                  <a:lnTo>
                    <a:pt x="7277372" y="3495659"/>
                  </a:lnTo>
                  <a:close/>
                </a:path>
              </a:pathLst>
            </a:custGeom>
            <a:solidFill>
              <a:srgbClr val="840C0D"/>
            </a:solidFill>
            <a:ln>
              <a:noFill/>
            </a:ln>
          </p:spPr>
        </p:sp>
        <p:sp>
          <p:nvSpPr>
            <p:cNvPr id="186" name="Google Shape;186;p8"/>
            <p:cNvSpPr txBox="1"/>
            <p:nvPr/>
          </p:nvSpPr>
          <p:spPr>
            <a:xfrm>
              <a:off x="909796" y="1551598"/>
              <a:ext cx="10101715" cy="27317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200" u="none" cap="none" strike="noStrike">
                  <a:solidFill>
                    <a:srgbClr val="251E20"/>
                  </a:solidFill>
                  <a:latin typeface="Roboto"/>
                  <a:ea typeface="Roboto"/>
                  <a:cs typeface="Roboto"/>
                  <a:sym typeface="Roboto"/>
                </a:rPr>
                <a:t>02. PROJECT</a:t>
              </a:r>
              <a:endParaRPr/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7200" u="none" cap="none" strike="noStrike">
                  <a:solidFill>
                    <a:srgbClr val="251E20"/>
                  </a:solidFill>
                  <a:latin typeface="Roboto"/>
                  <a:ea typeface="Roboto"/>
                  <a:cs typeface="Roboto"/>
                  <a:sym typeface="Roboto"/>
                </a:rPr>
                <a:t>PLANNING</a:t>
              </a:r>
              <a:endParaRPr/>
            </a:p>
          </p:txBody>
        </p:sp>
      </p:grpSp>
      <p:sp>
        <p:nvSpPr>
          <p:cNvPr id="187" name="Google Shape;187;p8"/>
          <p:cNvSpPr/>
          <p:nvPr/>
        </p:nvSpPr>
        <p:spPr>
          <a:xfrm>
            <a:off x="13585915" y="4716654"/>
            <a:ext cx="5182664" cy="1278235"/>
          </a:xfrm>
          <a:prstGeom prst="rect">
            <a:avLst/>
          </a:prstGeom>
          <a:solidFill>
            <a:srgbClr val="840C0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9"/>
          <p:cNvPicPr preferRelativeResize="0"/>
          <p:nvPr/>
        </p:nvPicPr>
        <p:blipFill rotWithShape="1">
          <a:blip r:embed="rId3">
            <a:alphaModFix amt="12000"/>
          </a:blip>
          <a:srcRect b="5252" l="0" r="0" t="3947"/>
          <a:stretch/>
        </p:blipFill>
        <p:spPr>
          <a:xfrm>
            <a:off x="43758" y="-8068"/>
            <a:ext cx="18141543" cy="1029518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/>
          <p:nvPr/>
        </p:nvSpPr>
        <p:spPr>
          <a:xfrm>
            <a:off x="16192500" y="10160000"/>
            <a:ext cx="2095500" cy="1270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9"/>
          <p:cNvSpPr/>
          <p:nvPr/>
        </p:nvSpPr>
        <p:spPr>
          <a:xfrm>
            <a:off x="0" y="0"/>
            <a:ext cx="16192500" cy="127000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"/>
          <p:cNvSpPr/>
          <p:nvPr/>
        </p:nvSpPr>
        <p:spPr>
          <a:xfrm>
            <a:off x="10461634" y="5888234"/>
            <a:ext cx="64864" cy="1658512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9"/>
          <p:cNvSpPr/>
          <p:nvPr/>
        </p:nvSpPr>
        <p:spPr>
          <a:xfrm>
            <a:off x="4878626" y="5888234"/>
            <a:ext cx="64864" cy="1658512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"/>
          <p:cNvSpPr/>
          <p:nvPr/>
        </p:nvSpPr>
        <p:spPr>
          <a:xfrm>
            <a:off x="16044643" y="5888234"/>
            <a:ext cx="64864" cy="1658512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"/>
          <p:cNvSpPr/>
          <p:nvPr/>
        </p:nvSpPr>
        <p:spPr>
          <a:xfrm>
            <a:off x="2119554" y="6329230"/>
            <a:ext cx="13989953" cy="62474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9"/>
          <p:cNvSpPr/>
          <p:nvPr/>
        </p:nvSpPr>
        <p:spPr>
          <a:xfrm>
            <a:off x="13253138" y="5174188"/>
            <a:ext cx="64864" cy="1658512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"/>
          <p:cNvSpPr/>
          <p:nvPr/>
        </p:nvSpPr>
        <p:spPr>
          <a:xfrm>
            <a:off x="7670130" y="5174188"/>
            <a:ext cx="64864" cy="1658512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"/>
          <p:cNvSpPr/>
          <p:nvPr/>
        </p:nvSpPr>
        <p:spPr>
          <a:xfrm>
            <a:off x="2087122" y="5174188"/>
            <a:ext cx="64864" cy="1658512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9"/>
          <p:cNvGrpSpPr/>
          <p:nvPr/>
        </p:nvGrpSpPr>
        <p:grpSpPr>
          <a:xfrm>
            <a:off x="1610204" y="4877986"/>
            <a:ext cx="1018701" cy="1018701"/>
            <a:chOff x="0" y="0"/>
            <a:chExt cx="1358267" cy="1358267"/>
          </a:xfrm>
        </p:grpSpPr>
        <p:pic>
          <p:nvPicPr>
            <p:cNvPr id="203" name="Google Shape;203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358267" cy="13582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9"/>
            <p:cNvSpPr txBox="1"/>
            <p:nvPr/>
          </p:nvSpPr>
          <p:spPr>
            <a:xfrm>
              <a:off x="308773" y="258622"/>
              <a:ext cx="740722" cy="7933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03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205" name="Google Shape;205;p9"/>
          <p:cNvGrpSpPr/>
          <p:nvPr/>
        </p:nvGrpSpPr>
        <p:grpSpPr>
          <a:xfrm>
            <a:off x="4401708" y="6971246"/>
            <a:ext cx="1018701" cy="1018701"/>
            <a:chOff x="0" y="0"/>
            <a:chExt cx="1358267" cy="1358267"/>
          </a:xfrm>
        </p:grpSpPr>
        <p:pic>
          <p:nvPicPr>
            <p:cNvPr id="206" name="Google Shape;206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358267" cy="13582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9"/>
            <p:cNvSpPr txBox="1"/>
            <p:nvPr/>
          </p:nvSpPr>
          <p:spPr>
            <a:xfrm>
              <a:off x="308773" y="258622"/>
              <a:ext cx="740722" cy="7933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03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208" name="Google Shape;208;p9"/>
          <p:cNvGrpSpPr/>
          <p:nvPr/>
        </p:nvGrpSpPr>
        <p:grpSpPr>
          <a:xfrm>
            <a:off x="7193212" y="4877986"/>
            <a:ext cx="1018701" cy="1018701"/>
            <a:chOff x="0" y="0"/>
            <a:chExt cx="1358267" cy="1358267"/>
          </a:xfrm>
        </p:grpSpPr>
        <p:pic>
          <p:nvPicPr>
            <p:cNvPr id="209" name="Google Shape;209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358267" cy="13582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9"/>
            <p:cNvSpPr txBox="1"/>
            <p:nvPr/>
          </p:nvSpPr>
          <p:spPr>
            <a:xfrm>
              <a:off x="308773" y="258622"/>
              <a:ext cx="740722" cy="7933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03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grpSp>
        <p:nvGrpSpPr>
          <p:cNvPr id="211" name="Google Shape;211;p9"/>
          <p:cNvGrpSpPr/>
          <p:nvPr/>
        </p:nvGrpSpPr>
        <p:grpSpPr>
          <a:xfrm>
            <a:off x="9984716" y="6971246"/>
            <a:ext cx="1018701" cy="1018701"/>
            <a:chOff x="0" y="0"/>
            <a:chExt cx="1358267" cy="1358267"/>
          </a:xfrm>
        </p:grpSpPr>
        <p:pic>
          <p:nvPicPr>
            <p:cNvPr id="212" name="Google Shape;212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358267" cy="13582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9"/>
            <p:cNvSpPr txBox="1"/>
            <p:nvPr/>
          </p:nvSpPr>
          <p:spPr>
            <a:xfrm>
              <a:off x="308773" y="258622"/>
              <a:ext cx="740722" cy="7933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03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grpSp>
        <p:nvGrpSpPr>
          <p:cNvPr id="214" name="Google Shape;214;p9"/>
          <p:cNvGrpSpPr/>
          <p:nvPr/>
        </p:nvGrpSpPr>
        <p:grpSpPr>
          <a:xfrm>
            <a:off x="15567724" y="6971246"/>
            <a:ext cx="1018701" cy="1018701"/>
            <a:chOff x="0" y="0"/>
            <a:chExt cx="1358267" cy="1358267"/>
          </a:xfrm>
        </p:grpSpPr>
        <p:pic>
          <p:nvPicPr>
            <p:cNvPr id="215" name="Google Shape;215;p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1358267" cy="13582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9"/>
            <p:cNvSpPr txBox="1"/>
            <p:nvPr/>
          </p:nvSpPr>
          <p:spPr>
            <a:xfrm>
              <a:off x="308773" y="258622"/>
              <a:ext cx="740722" cy="7933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03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</p:txBody>
        </p:sp>
      </p:grpSp>
      <p:grpSp>
        <p:nvGrpSpPr>
          <p:cNvPr id="217" name="Google Shape;217;p9"/>
          <p:cNvGrpSpPr/>
          <p:nvPr/>
        </p:nvGrpSpPr>
        <p:grpSpPr>
          <a:xfrm>
            <a:off x="12776220" y="4877986"/>
            <a:ext cx="1018701" cy="1018701"/>
            <a:chOff x="0" y="0"/>
            <a:chExt cx="1358267" cy="1358267"/>
          </a:xfrm>
        </p:grpSpPr>
        <p:pic>
          <p:nvPicPr>
            <p:cNvPr id="218" name="Google Shape;218;p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1358267" cy="13582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9"/>
            <p:cNvSpPr txBox="1"/>
            <p:nvPr/>
          </p:nvSpPr>
          <p:spPr>
            <a:xfrm>
              <a:off x="308773" y="258622"/>
              <a:ext cx="740722" cy="7933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2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03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sp>
        <p:nvSpPr>
          <p:cNvPr id="220" name="Google Shape;220;p9"/>
          <p:cNvSpPr/>
          <p:nvPr/>
        </p:nvSpPr>
        <p:spPr>
          <a:xfrm>
            <a:off x="2171036" y="-1924498"/>
            <a:ext cx="162445" cy="3975996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 txBox="1"/>
          <p:nvPr/>
        </p:nvSpPr>
        <p:spPr>
          <a:xfrm>
            <a:off x="570494" y="7326517"/>
            <a:ext cx="3098120" cy="958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4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Ideation &amp; Presentation</a:t>
            </a:r>
            <a:endParaRPr/>
          </a:p>
        </p:txBody>
      </p:sp>
      <p:sp>
        <p:nvSpPr>
          <p:cNvPr id="222" name="Google Shape;222;p9"/>
          <p:cNvSpPr txBox="1"/>
          <p:nvPr/>
        </p:nvSpPr>
        <p:spPr>
          <a:xfrm>
            <a:off x="3361476" y="4673559"/>
            <a:ext cx="3100211" cy="958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4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Deep Learning Fundamentals</a:t>
            </a:r>
            <a:endParaRPr/>
          </a:p>
        </p:txBody>
      </p:sp>
      <p:sp>
        <p:nvSpPr>
          <p:cNvPr id="223" name="Google Shape;223;p9"/>
          <p:cNvSpPr txBox="1"/>
          <p:nvPr/>
        </p:nvSpPr>
        <p:spPr>
          <a:xfrm>
            <a:off x="6153503" y="7326517"/>
            <a:ext cx="3098120" cy="473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4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Benchmarking</a:t>
            </a:r>
            <a:endParaRPr/>
          </a:p>
        </p:txBody>
      </p:sp>
      <p:sp>
        <p:nvSpPr>
          <p:cNvPr id="224" name="Google Shape;224;p9"/>
          <p:cNvSpPr txBox="1"/>
          <p:nvPr/>
        </p:nvSpPr>
        <p:spPr>
          <a:xfrm>
            <a:off x="8945530" y="4448651"/>
            <a:ext cx="3098120" cy="958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4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Implementation</a:t>
            </a:r>
            <a:endParaRPr/>
          </a:p>
        </p:txBody>
      </p:sp>
      <p:sp>
        <p:nvSpPr>
          <p:cNvPr id="225" name="Google Shape;225;p9"/>
          <p:cNvSpPr txBox="1"/>
          <p:nvPr/>
        </p:nvSpPr>
        <p:spPr>
          <a:xfrm>
            <a:off x="11736511" y="7326517"/>
            <a:ext cx="3098120" cy="9588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4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Chrome Extension Implementation</a:t>
            </a:r>
            <a:endParaRPr/>
          </a:p>
        </p:txBody>
      </p:sp>
      <p:sp>
        <p:nvSpPr>
          <p:cNvPr id="226" name="Google Shape;226;p9"/>
          <p:cNvSpPr txBox="1"/>
          <p:nvPr/>
        </p:nvSpPr>
        <p:spPr>
          <a:xfrm>
            <a:off x="14528538" y="4948814"/>
            <a:ext cx="3098120" cy="473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4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Review</a:t>
            </a:r>
            <a:endParaRPr/>
          </a:p>
        </p:txBody>
      </p:sp>
      <p:sp>
        <p:nvSpPr>
          <p:cNvPr id="227" name="Google Shape;227;p9"/>
          <p:cNvSpPr txBox="1"/>
          <p:nvPr/>
        </p:nvSpPr>
        <p:spPr>
          <a:xfrm>
            <a:off x="2701314" y="277446"/>
            <a:ext cx="6904378" cy="1805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00" u="none" cap="none" strike="noStrike">
                <a:solidFill>
                  <a:srgbClr val="24B6E7"/>
                </a:solidFill>
                <a:latin typeface="Roboto"/>
                <a:ea typeface="Roboto"/>
                <a:cs typeface="Roboto"/>
                <a:sym typeface="Roboto"/>
              </a:rPr>
              <a:t>PROJECT TIMELINE</a:t>
            </a:r>
            <a:endParaRPr/>
          </a:p>
        </p:txBody>
      </p:sp>
      <p:sp>
        <p:nvSpPr>
          <p:cNvPr id="228" name="Google Shape;228;p9"/>
          <p:cNvSpPr txBox="1"/>
          <p:nvPr/>
        </p:nvSpPr>
        <p:spPr>
          <a:xfrm>
            <a:off x="-395111" y="504154"/>
            <a:ext cx="2976390" cy="12110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52" u="none" cap="none" strike="noStrike">
                <a:solidFill>
                  <a:srgbClr val="24B6E7"/>
                </a:solidFill>
                <a:latin typeface="Josefin Sans"/>
                <a:ea typeface="Josefin Sans"/>
                <a:cs typeface="Josefin Sans"/>
                <a:sym typeface="Josefin Sans"/>
              </a:rPr>
              <a:t>02.</a:t>
            </a:r>
            <a:endParaRPr/>
          </a:p>
        </p:txBody>
      </p:sp>
      <p:sp>
        <p:nvSpPr>
          <p:cNvPr id="229" name="Google Shape;229;p9"/>
          <p:cNvSpPr txBox="1"/>
          <p:nvPr/>
        </p:nvSpPr>
        <p:spPr>
          <a:xfrm>
            <a:off x="17390840" y="1047750"/>
            <a:ext cx="513755" cy="415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C92D5"/>
                </a:solidFill>
                <a:latin typeface="Roboto"/>
                <a:ea typeface="Roboto"/>
                <a:cs typeface="Roboto"/>
                <a:sym typeface="Roboto"/>
              </a:rPr>
              <a:t>08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